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.xml" ContentType="application/vnd.openxmlformats-officedocument.theme+xml"/>
  <Override PartName="/ppt/theme/theme20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  <p:sldMasterId id="2147483670" r:id="rId4"/>
    <p:sldMasterId id="2147483681" r:id="rId5"/>
    <p:sldMasterId id="2147483692" r:id="rId6"/>
    <p:sldMasterId id="2147483703" r:id="rId7"/>
    <p:sldMasterId id="2147483714" r:id="rId8"/>
    <p:sldMasterId id="2147483725" r:id="rId9"/>
    <p:sldMasterId id="2147483736" r:id="rId10"/>
    <p:sldMasterId id="2147483747" r:id="rId11"/>
    <p:sldMasterId id="2147483758" r:id="rId12"/>
    <p:sldMasterId id="2147483770" r:id="rId13"/>
    <p:sldMasterId id="2147483781" r:id="rId14"/>
    <p:sldMasterId id="2147483792" r:id="rId15"/>
    <p:sldMasterId id="2147483803" r:id="rId16"/>
    <p:sldMasterId id="2147483815" r:id="rId17"/>
    <p:sldMasterId id="2147483827" r:id="rId18"/>
    <p:sldMasterId id="2147483839" r:id="rId19"/>
    <p:sldMasterId id="2147483851" r:id="rId20"/>
  </p:sldMasterIdLst>
  <p:notesMasterIdLst>
    <p:notesMasterId r:id="rId22"/>
  </p:notesMasterIdLst>
  <p:sldIdLst>
    <p:sldId id="256" r:id="rId21"/>
    <p:sldId id="257" r:id="rId23"/>
    <p:sldId id="342" r:id="rId24"/>
    <p:sldId id="343" r:id="rId25"/>
    <p:sldId id="287" r:id="rId26"/>
    <p:sldId id="316" r:id="rId27"/>
    <p:sldId id="317" r:id="rId28"/>
    <p:sldId id="318" r:id="rId29"/>
    <p:sldId id="319" r:id="rId30"/>
    <p:sldId id="320" r:id="rId31"/>
    <p:sldId id="322" r:id="rId32"/>
    <p:sldId id="326" r:id="rId33"/>
    <p:sldId id="327" r:id="rId34"/>
    <p:sldId id="371" r:id="rId35"/>
    <p:sldId id="372" r:id="rId36"/>
    <p:sldId id="345" r:id="rId37"/>
    <p:sldId id="385" r:id="rId38"/>
    <p:sldId id="347" r:id="rId39"/>
    <p:sldId id="348" r:id="rId40"/>
    <p:sldId id="383" r:id="rId41"/>
    <p:sldId id="323" r:id="rId42"/>
    <p:sldId id="394" r:id="rId43"/>
    <p:sldId id="349" r:id="rId44"/>
    <p:sldId id="350" r:id="rId45"/>
    <p:sldId id="351" r:id="rId46"/>
    <p:sldId id="285" r:id="rId4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0" Type="http://schemas.openxmlformats.org/officeDocument/2006/relationships/tableStyles" Target="tableStyles.xml"/><Relationship Id="rId5" Type="http://schemas.openxmlformats.org/officeDocument/2006/relationships/slideMaster" Target="slideMasters/slideMaster4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26.xml"/><Relationship Id="rId46" Type="http://schemas.openxmlformats.org/officeDocument/2006/relationships/slide" Target="slides/slide25.xml"/><Relationship Id="rId45" Type="http://schemas.openxmlformats.org/officeDocument/2006/relationships/slide" Target="slides/slide24.xml"/><Relationship Id="rId44" Type="http://schemas.openxmlformats.org/officeDocument/2006/relationships/slide" Target="slides/slide23.xml"/><Relationship Id="rId43" Type="http://schemas.openxmlformats.org/officeDocument/2006/relationships/slide" Target="slides/slide22.xml"/><Relationship Id="rId42" Type="http://schemas.openxmlformats.org/officeDocument/2006/relationships/slide" Target="slides/slide21.xml"/><Relationship Id="rId41" Type="http://schemas.openxmlformats.org/officeDocument/2006/relationships/slide" Target="slides/slide20.xml"/><Relationship Id="rId40" Type="http://schemas.openxmlformats.org/officeDocument/2006/relationships/slide" Target="slides/slide19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18.xml"/><Relationship Id="rId38" Type="http://schemas.openxmlformats.org/officeDocument/2006/relationships/slide" Target="slides/slide17.xml"/><Relationship Id="rId37" Type="http://schemas.openxmlformats.org/officeDocument/2006/relationships/slide" Target="slides/slide16.xml"/><Relationship Id="rId36" Type="http://schemas.openxmlformats.org/officeDocument/2006/relationships/slide" Target="slides/slide15.xml"/><Relationship Id="rId35" Type="http://schemas.openxmlformats.org/officeDocument/2006/relationships/slide" Target="slides/slide14.xml"/><Relationship Id="rId34" Type="http://schemas.openxmlformats.org/officeDocument/2006/relationships/slide" Target="slides/slide13.xml"/><Relationship Id="rId33" Type="http://schemas.openxmlformats.org/officeDocument/2006/relationships/slide" Target="slides/slide12.xml"/><Relationship Id="rId32" Type="http://schemas.openxmlformats.org/officeDocument/2006/relationships/slide" Target="slides/slide11.xml"/><Relationship Id="rId31" Type="http://schemas.openxmlformats.org/officeDocument/2006/relationships/slide" Target="slides/slide10.xml"/><Relationship Id="rId30" Type="http://schemas.openxmlformats.org/officeDocument/2006/relationships/slide" Target="slides/slide9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8.xml"/><Relationship Id="rId28" Type="http://schemas.openxmlformats.org/officeDocument/2006/relationships/slide" Target="slides/slide7.xml"/><Relationship Id="rId27" Type="http://schemas.openxmlformats.org/officeDocument/2006/relationships/slide" Target="slides/slide6.xml"/><Relationship Id="rId26" Type="http://schemas.openxmlformats.org/officeDocument/2006/relationships/slide" Target="slides/slide5.xml"/><Relationship Id="rId25" Type="http://schemas.openxmlformats.org/officeDocument/2006/relationships/slide" Target="slides/slide4.xml"/><Relationship Id="rId24" Type="http://schemas.openxmlformats.org/officeDocument/2006/relationships/slide" Target="slides/slide3.xml"/><Relationship Id="rId23" Type="http://schemas.openxmlformats.org/officeDocument/2006/relationships/slide" Target="slides/slide2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.xml"/><Relationship Id="rId20" Type="http://schemas.openxmlformats.org/officeDocument/2006/relationships/slideMaster" Target="slideMasters/slideMaster19.xml"/><Relationship Id="rId2" Type="http://schemas.openxmlformats.org/officeDocument/2006/relationships/theme" Target="theme/theme1.xml"/><Relationship Id="rId19" Type="http://schemas.openxmlformats.org/officeDocument/2006/relationships/slideMaster" Target="slideMasters/slideMaster18.xml"/><Relationship Id="rId18" Type="http://schemas.openxmlformats.org/officeDocument/2006/relationships/slideMaster" Target="slideMasters/slideMaster17.xml"/><Relationship Id="rId17" Type="http://schemas.openxmlformats.org/officeDocument/2006/relationships/slideMaster" Target="slideMasters/slideMaster16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5AEED7-7D92-476F-A2A6-65FD8CF72ED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0"/>
      <dgm:spPr/>
    </dgm:pt>
    <dgm:pt modelId="{392103E2-D2BF-47D3-B770-88A17C56B8AB}">
      <dgm:prSet phldrT="[文本]" phldr="1"/>
      <dgm:spPr/>
      <dgm:t>
        <a:bodyPr/>
        <a:lstStyle/>
        <a:p>
          <a:endParaRPr lang="zh-CN" altLang="en-US"/>
        </a:p>
      </dgm:t>
    </dgm:pt>
    <dgm:pt modelId="{9806257F-E015-473E-B3DC-F8470506B357}" cxnId="{1A04B8BF-B45B-4E73-9276-52B5CE8D32D2}" type="parTrans">
      <dgm:prSet/>
      <dgm:spPr/>
      <dgm:t>
        <a:bodyPr/>
        <a:lstStyle/>
        <a:p>
          <a:endParaRPr lang="zh-CN" altLang="en-US"/>
        </a:p>
      </dgm:t>
    </dgm:pt>
    <dgm:pt modelId="{6ED8BFAD-4F90-4697-9BA0-57D477E551BB}" cxnId="{1A04B8BF-B45B-4E73-9276-52B5CE8D32D2}" type="sibTrans">
      <dgm:prSet/>
      <dgm:spPr/>
      <dgm:t>
        <a:bodyPr/>
        <a:lstStyle/>
        <a:p>
          <a:endParaRPr lang="zh-CN" altLang="en-US"/>
        </a:p>
      </dgm:t>
    </dgm:pt>
    <dgm:pt modelId="{22117BC6-00FE-4947-B935-6F2EE8A44D88}">
      <dgm:prSet phldrT="[文本]" phldr="1"/>
      <dgm:spPr/>
      <dgm:t>
        <a:bodyPr/>
        <a:lstStyle/>
        <a:p>
          <a:endParaRPr lang="zh-CN" altLang="en-US"/>
        </a:p>
      </dgm:t>
    </dgm:pt>
    <dgm:pt modelId="{18D3C33F-B137-4E9F-BD44-E822608C2451}" cxnId="{97979EFB-DCBF-49E3-AB6C-81E7AC329E18}" type="parTrans">
      <dgm:prSet/>
      <dgm:spPr/>
      <dgm:t>
        <a:bodyPr/>
        <a:lstStyle/>
        <a:p>
          <a:endParaRPr lang="zh-CN" altLang="en-US"/>
        </a:p>
      </dgm:t>
    </dgm:pt>
    <dgm:pt modelId="{8624780E-386F-4DCE-86C7-AC7442871C86}" cxnId="{97979EFB-DCBF-49E3-AB6C-81E7AC329E18}" type="sibTrans">
      <dgm:prSet/>
      <dgm:spPr/>
      <dgm:t>
        <a:bodyPr/>
        <a:lstStyle/>
        <a:p>
          <a:endParaRPr lang="zh-CN" altLang="en-US"/>
        </a:p>
      </dgm:t>
    </dgm:pt>
    <dgm:pt modelId="{1A2B5B59-F9CB-4B6B-9745-7F9441FD519B}">
      <dgm:prSet phldrT="[文本]" phldr="1"/>
      <dgm:spPr/>
      <dgm:t>
        <a:bodyPr/>
        <a:lstStyle/>
        <a:p>
          <a:endParaRPr lang="zh-CN" altLang="en-US"/>
        </a:p>
      </dgm:t>
    </dgm:pt>
    <dgm:pt modelId="{DCC10B21-4D0E-46F7-A2D3-999210F57387}" cxnId="{F235D46B-490C-412D-96D3-9BC067FF1CF1}" type="parTrans">
      <dgm:prSet/>
      <dgm:spPr/>
      <dgm:t>
        <a:bodyPr/>
        <a:lstStyle/>
        <a:p>
          <a:endParaRPr lang="zh-CN" altLang="en-US"/>
        </a:p>
      </dgm:t>
    </dgm:pt>
    <dgm:pt modelId="{314D3ACD-1E59-497F-916A-6F39ACD539BB}" cxnId="{F235D46B-490C-412D-96D3-9BC067FF1CF1}" type="sibTrans">
      <dgm:prSet/>
      <dgm:spPr/>
      <dgm:t>
        <a:bodyPr/>
        <a:lstStyle/>
        <a:p>
          <a:endParaRPr lang="zh-CN" altLang="en-US"/>
        </a:p>
      </dgm:t>
    </dgm:pt>
    <dgm:pt modelId="{CFAC422E-A5F7-4009-A720-29739F25DD2E}" type="pres">
      <dgm:prSet presAssocID="{935AEED7-7D92-476F-A2A6-65FD8CF72ED3}" presName="Name0" presStyleCnt="0">
        <dgm:presLayoutVars>
          <dgm:dir/>
          <dgm:animLvl val="lvl"/>
          <dgm:resizeHandles val="exact"/>
        </dgm:presLayoutVars>
      </dgm:prSet>
      <dgm:spPr/>
    </dgm:pt>
    <dgm:pt modelId="{6FDC5235-8541-4AE6-8FB3-193013793562}" type="pres">
      <dgm:prSet presAssocID="{392103E2-D2BF-47D3-B770-88A17C56B8AB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638E14-F71A-4559-96AA-A344897A3BC7}" type="pres">
      <dgm:prSet presAssocID="{6ED8BFAD-4F90-4697-9BA0-57D477E551BB}" presName="parTxOnlySpace" presStyleCnt="0"/>
      <dgm:spPr/>
    </dgm:pt>
    <dgm:pt modelId="{00E38681-6C5C-4C55-B03E-998BFD23A4C8}" type="pres">
      <dgm:prSet presAssocID="{22117BC6-00FE-4947-B935-6F2EE8A44D88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C2C6723-E96C-476B-A861-F52A738E323F}" type="pres">
      <dgm:prSet presAssocID="{8624780E-386F-4DCE-86C7-AC7442871C86}" presName="parTxOnlySpace" presStyleCnt="0"/>
      <dgm:spPr/>
    </dgm:pt>
    <dgm:pt modelId="{6A09917C-36D9-4CB8-974B-FF2D29CB2BF3}" type="pres">
      <dgm:prSet presAssocID="{1A2B5B59-F9CB-4B6B-9745-7F9441FD519B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5A0555C-D0EF-4531-957B-B4D3F26D96B9}" type="presOf" srcId="{1A2B5B59-F9CB-4B6B-9745-7F9441FD519B}" destId="{6A09917C-36D9-4CB8-974B-FF2D29CB2BF3}" srcOrd="0" destOrd="0" presId="urn:microsoft.com/office/officeart/2005/8/layout/chevron1"/>
    <dgm:cxn modelId="{1A04B8BF-B45B-4E73-9276-52B5CE8D32D2}" srcId="{935AEED7-7D92-476F-A2A6-65FD8CF72ED3}" destId="{392103E2-D2BF-47D3-B770-88A17C56B8AB}" srcOrd="0" destOrd="0" parTransId="{9806257F-E015-473E-B3DC-F8470506B357}" sibTransId="{6ED8BFAD-4F90-4697-9BA0-57D477E551BB}"/>
    <dgm:cxn modelId="{C525293A-9E17-4F52-B017-37731C49383E}" type="presOf" srcId="{935AEED7-7D92-476F-A2A6-65FD8CF72ED3}" destId="{CFAC422E-A5F7-4009-A720-29739F25DD2E}" srcOrd="0" destOrd="0" presId="urn:microsoft.com/office/officeart/2005/8/layout/chevron1"/>
    <dgm:cxn modelId="{F235D46B-490C-412D-96D3-9BC067FF1CF1}" srcId="{935AEED7-7D92-476F-A2A6-65FD8CF72ED3}" destId="{1A2B5B59-F9CB-4B6B-9745-7F9441FD519B}" srcOrd="2" destOrd="0" parTransId="{DCC10B21-4D0E-46F7-A2D3-999210F57387}" sibTransId="{314D3ACD-1E59-497F-916A-6F39ACD539BB}"/>
    <dgm:cxn modelId="{97979EFB-DCBF-49E3-AB6C-81E7AC329E18}" srcId="{935AEED7-7D92-476F-A2A6-65FD8CF72ED3}" destId="{22117BC6-00FE-4947-B935-6F2EE8A44D88}" srcOrd="1" destOrd="0" parTransId="{18D3C33F-B137-4E9F-BD44-E822608C2451}" sibTransId="{8624780E-386F-4DCE-86C7-AC7442871C86}"/>
    <dgm:cxn modelId="{5A31C04C-90E3-4AF3-921B-126C460ACECD}" type="presOf" srcId="{22117BC6-00FE-4947-B935-6F2EE8A44D88}" destId="{00E38681-6C5C-4C55-B03E-998BFD23A4C8}" srcOrd="0" destOrd="0" presId="urn:microsoft.com/office/officeart/2005/8/layout/chevron1"/>
    <dgm:cxn modelId="{07ACF10B-49D1-4AA2-ADD2-F58CD412BE98}" type="presOf" srcId="{392103E2-D2BF-47D3-B770-88A17C56B8AB}" destId="{6FDC5235-8541-4AE6-8FB3-193013793562}" srcOrd="0" destOrd="0" presId="urn:microsoft.com/office/officeart/2005/8/layout/chevron1"/>
    <dgm:cxn modelId="{176CA881-DE56-4E2A-83F5-4B4CE0CF29E2}" type="presParOf" srcId="{CFAC422E-A5F7-4009-A720-29739F25DD2E}" destId="{6FDC5235-8541-4AE6-8FB3-193013793562}" srcOrd="0" destOrd="0" presId="urn:microsoft.com/office/officeart/2005/8/layout/chevron1"/>
    <dgm:cxn modelId="{939DE3F7-843F-413D-90D5-8D4FF43198A3}" type="presParOf" srcId="{CFAC422E-A5F7-4009-A720-29739F25DD2E}" destId="{AF638E14-F71A-4559-96AA-A344897A3BC7}" srcOrd="1" destOrd="0" presId="urn:microsoft.com/office/officeart/2005/8/layout/chevron1"/>
    <dgm:cxn modelId="{76439345-7FEE-4CB2-AD6A-0F0C926F794C}" type="presParOf" srcId="{CFAC422E-A5F7-4009-A720-29739F25DD2E}" destId="{00E38681-6C5C-4C55-B03E-998BFD23A4C8}" srcOrd="2" destOrd="0" presId="urn:microsoft.com/office/officeart/2005/8/layout/chevron1"/>
    <dgm:cxn modelId="{8A135A15-61DE-4BD1-B36C-2C66D052C0C2}" type="presParOf" srcId="{CFAC422E-A5F7-4009-A720-29739F25DD2E}" destId="{DC2C6723-E96C-476B-A861-F52A738E323F}" srcOrd="3" destOrd="0" presId="urn:microsoft.com/office/officeart/2005/8/layout/chevron1"/>
    <dgm:cxn modelId="{8CE712D2-32F2-45DD-BBD7-58D2CAB46979}" type="presParOf" srcId="{CFAC422E-A5F7-4009-A720-29739F25DD2E}" destId="{6A09917C-36D9-4CB8-974B-FF2D29CB2BF3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3EA2A4-62AA-4C6B-BA10-45AFFA3C4CEB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29D61509-5BFA-4138-8B1D-1EDA5EDE2B1A}">
      <dgm:prSet phldrT="[文本]"/>
      <dgm:spPr/>
      <dgm:t>
        <a:bodyPr/>
        <a:lstStyle/>
        <a:p>
          <a:r>
            <a:rPr lang="zh-CN" altLang="zh-CN" b="1" smtClean="0">
              <a:latin typeface="仿宋" panose="02010609060101010101" pitchFamily="49" charset="-122"/>
              <a:ea typeface="仿宋" panose="02010609060101010101" pitchFamily="49" charset="-122"/>
            </a:rPr>
            <a:t>执收单位受理退付申请</a:t>
          </a:r>
          <a:endParaRPr lang="zh-CN" altLang="en-US"/>
        </a:p>
      </dgm:t>
    </dgm:pt>
    <dgm:pt modelId="{14EE3F5E-C0E6-4B3C-9093-6C40CAF3C000}" cxnId="{0E402AA7-D138-4842-8916-12EF583E9944}" type="parTrans">
      <dgm:prSet/>
      <dgm:spPr/>
      <dgm:t>
        <a:bodyPr/>
        <a:lstStyle/>
        <a:p>
          <a:endParaRPr lang="zh-CN" altLang="en-US"/>
        </a:p>
      </dgm:t>
    </dgm:pt>
    <dgm:pt modelId="{C524F633-74C7-443C-9E36-0325E180DFCF}" cxnId="{0E402AA7-D138-4842-8916-12EF583E9944}" type="sibTrans">
      <dgm:prSet/>
      <dgm:spPr/>
      <dgm:t>
        <a:bodyPr/>
        <a:lstStyle/>
        <a:p>
          <a:endParaRPr lang="zh-CN" altLang="en-US"/>
        </a:p>
      </dgm:t>
    </dgm:pt>
    <dgm:pt modelId="{551087C7-548D-4AEC-94B8-503872AE5D04}">
      <dgm:prSet phldrT="[文本]" phldr="1"/>
      <dgm:spPr/>
      <dgm:t>
        <a:bodyPr/>
        <a:lstStyle/>
        <a:p>
          <a:endParaRPr lang="zh-CN" altLang="en-US"/>
        </a:p>
      </dgm:t>
    </dgm:pt>
    <dgm:pt modelId="{23BFFF45-E203-45E1-BD94-C33CD20912F4}" cxnId="{BD6563DE-D3D5-4768-8530-4BC41F615D89}" type="parTrans">
      <dgm:prSet/>
      <dgm:spPr/>
      <dgm:t>
        <a:bodyPr/>
        <a:lstStyle/>
        <a:p>
          <a:endParaRPr lang="zh-CN" altLang="en-US"/>
        </a:p>
      </dgm:t>
    </dgm:pt>
    <dgm:pt modelId="{9BBCA1DF-76B9-43FF-9BC5-9197B0FAFC4E}" cxnId="{BD6563DE-D3D5-4768-8530-4BC41F615D89}" type="sibTrans">
      <dgm:prSet/>
      <dgm:spPr/>
      <dgm:t>
        <a:bodyPr/>
        <a:lstStyle/>
        <a:p>
          <a:endParaRPr lang="zh-CN" altLang="en-US"/>
        </a:p>
      </dgm:t>
    </dgm:pt>
    <dgm:pt modelId="{4AA23BA9-217A-4169-956F-9930099E3037}">
      <dgm:prSet phldrT="[文本]" phldr="1"/>
      <dgm:spPr/>
      <dgm:t>
        <a:bodyPr/>
        <a:lstStyle/>
        <a:p>
          <a:endParaRPr lang="zh-CN" altLang="en-US"/>
        </a:p>
      </dgm:t>
    </dgm:pt>
    <dgm:pt modelId="{0942B444-8CB4-4013-A6B5-D86198C6F1D0}" cxnId="{C0733B88-6683-4115-A5A4-C4C52EB8C640}" type="parTrans">
      <dgm:prSet/>
      <dgm:spPr/>
      <dgm:t>
        <a:bodyPr/>
        <a:lstStyle/>
        <a:p>
          <a:endParaRPr lang="zh-CN" altLang="en-US"/>
        </a:p>
      </dgm:t>
    </dgm:pt>
    <dgm:pt modelId="{AF806670-BD90-4500-B5CC-C50F79AD3B4A}" cxnId="{C0733B88-6683-4115-A5A4-C4C52EB8C640}" type="sibTrans">
      <dgm:prSet/>
      <dgm:spPr/>
      <dgm:t>
        <a:bodyPr/>
        <a:lstStyle/>
        <a:p>
          <a:endParaRPr lang="zh-CN" altLang="en-US"/>
        </a:p>
      </dgm:t>
    </dgm:pt>
    <dgm:pt modelId="{963233C3-9484-4E2C-A987-E768CA57151E}" type="pres">
      <dgm:prSet presAssocID="{3A3EA2A4-62AA-4C6B-BA10-45AFFA3C4CEB}" presName="Name0" presStyleCnt="0">
        <dgm:presLayoutVars>
          <dgm:dir/>
          <dgm:animLvl val="lvl"/>
          <dgm:resizeHandles val="exact"/>
        </dgm:presLayoutVars>
      </dgm:prSet>
      <dgm:spPr/>
    </dgm:pt>
    <dgm:pt modelId="{AB6C93C0-617B-4331-B1E4-C915C7B01E3D}" type="pres">
      <dgm:prSet presAssocID="{29D61509-5BFA-4138-8B1D-1EDA5EDE2B1A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A54127-947D-4C2B-968B-974D9636E1F0}" type="pres">
      <dgm:prSet presAssocID="{C524F633-74C7-443C-9E36-0325E180DFCF}" presName="parTxOnlySpace" presStyleCnt="0"/>
      <dgm:spPr/>
    </dgm:pt>
    <dgm:pt modelId="{12E77FC8-1437-438E-A8CE-1576245F1FE3}" type="pres">
      <dgm:prSet presAssocID="{551087C7-548D-4AEC-94B8-503872AE5D04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516FDF-E543-4F4C-B351-03A78B379870}" type="pres">
      <dgm:prSet presAssocID="{9BBCA1DF-76B9-43FF-9BC5-9197B0FAFC4E}" presName="parTxOnlySpace" presStyleCnt="0"/>
      <dgm:spPr/>
    </dgm:pt>
    <dgm:pt modelId="{16C284EA-B4CA-46BF-9D86-61F038943D2B}" type="pres">
      <dgm:prSet presAssocID="{4AA23BA9-217A-4169-956F-9930099E3037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D6563DE-D3D5-4768-8530-4BC41F615D89}" srcId="{3A3EA2A4-62AA-4C6B-BA10-45AFFA3C4CEB}" destId="{551087C7-548D-4AEC-94B8-503872AE5D04}" srcOrd="1" destOrd="0" parTransId="{23BFFF45-E203-45E1-BD94-C33CD20912F4}" sibTransId="{9BBCA1DF-76B9-43FF-9BC5-9197B0FAFC4E}"/>
    <dgm:cxn modelId="{C0733B88-6683-4115-A5A4-C4C52EB8C640}" srcId="{3A3EA2A4-62AA-4C6B-BA10-45AFFA3C4CEB}" destId="{4AA23BA9-217A-4169-956F-9930099E3037}" srcOrd="2" destOrd="0" parTransId="{0942B444-8CB4-4013-A6B5-D86198C6F1D0}" sibTransId="{AF806670-BD90-4500-B5CC-C50F79AD3B4A}"/>
    <dgm:cxn modelId="{7277F439-4DB3-451B-BA6D-3943D08D7DAD}" type="presOf" srcId="{29D61509-5BFA-4138-8B1D-1EDA5EDE2B1A}" destId="{AB6C93C0-617B-4331-B1E4-C915C7B01E3D}" srcOrd="0" destOrd="0" presId="urn:microsoft.com/office/officeart/2005/8/layout/chevron1"/>
    <dgm:cxn modelId="{0A7B9914-AD69-4B9C-A1D6-AC3E62E4DDEC}" type="presOf" srcId="{551087C7-548D-4AEC-94B8-503872AE5D04}" destId="{12E77FC8-1437-438E-A8CE-1576245F1FE3}" srcOrd="0" destOrd="0" presId="urn:microsoft.com/office/officeart/2005/8/layout/chevron1"/>
    <dgm:cxn modelId="{0E402AA7-D138-4842-8916-12EF583E9944}" srcId="{3A3EA2A4-62AA-4C6B-BA10-45AFFA3C4CEB}" destId="{29D61509-5BFA-4138-8B1D-1EDA5EDE2B1A}" srcOrd="0" destOrd="0" parTransId="{14EE3F5E-C0E6-4B3C-9093-6C40CAF3C000}" sibTransId="{C524F633-74C7-443C-9E36-0325E180DFCF}"/>
    <dgm:cxn modelId="{2097457D-9B6C-42CA-9CE1-AEF30F005839}" type="presOf" srcId="{4AA23BA9-217A-4169-956F-9930099E3037}" destId="{16C284EA-B4CA-46BF-9D86-61F038943D2B}" srcOrd="0" destOrd="0" presId="urn:microsoft.com/office/officeart/2005/8/layout/chevron1"/>
    <dgm:cxn modelId="{9D8AF25D-8A1B-4D5F-A461-F965E1AC65B2}" type="presOf" srcId="{3A3EA2A4-62AA-4C6B-BA10-45AFFA3C4CEB}" destId="{963233C3-9484-4E2C-A987-E768CA57151E}" srcOrd="0" destOrd="0" presId="urn:microsoft.com/office/officeart/2005/8/layout/chevron1"/>
    <dgm:cxn modelId="{00BC1192-D6B1-4A0A-A097-DC3F06E80BA4}" type="presParOf" srcId="{963233C3-9484-4E2C-A987-E768CA57151E}" destId="{AB6C93C0-617B-4331-B1E4-C915C7B01E3D}" srcOrd="0" destOrd="0" presId="urn:microsoft.com/office/officeart/2005/8/layout/chevron1"/>
    <dgm:cxn modelId="{7E9D70BE-51C6-491E-92D9-557CD8475D99}" type="presParOf" srcId="{963233C3-9484-4E2C-A987-E768CA57151E}" destId="{40A54127-947D-4C2B-968B-974D9636E1F0}" srcOrd="1" destOrd="0" presId="urn:microsoft.com/office/officeart/2005/8/layout/chevron1"/>
    <dgm:cxn modelId="{0AF6026A-13C9-48E4-8808-0C096E36AE89}" type="presParOf" srcId="{963233C3-9484-4E2C-A987-E768CA57151E}" destId="{12E77FC8-1437-438E-A8CE-1576245F1FE3}" srcOrd="2" destOrd="0" presId="urn:microsoft.com/office/officeart/2005/8/layout/chevron1"/>
    <dgm:cxn modelId="{0EA39ECF-4AF0-4E6A-8495-4C39B67E0DB5}" type="presParOf" srcId="{963233C3-9484-4E2C-A987-E768CA57151E}" destId="{28516FDF-E543-4F4C-B351-03A78B379870}" srcOrd="3" destOrd="0" presId="urn:microsoft.com/office/officeart/2005/8/layout/chevron1"/>
    <dgm:cxn modelId="{5BC843BD-8B4E-42E6-A2C4-3BB67B181166}" type="presParOf" srcId="{963233C3-9484-4E2C-A987-E768CA57151E}" destId="{16C284EA-B4CA-46BF-9D86-61F038943D2B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DC5235-8541-4AE6-8FB3-193013793562}">
      <dsp:nvSpPr>
        <dsp:cNvPr id="0" name=""/>
        <dsp:cNvSpPr/>
      </dsp:nvSpPr>
      <dsp:spPr>
        <a:xfrm>
          <a:off x="54" y="171478"/>
          <a:ext cx="65936" cy="2637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3241" y="171478"/>
        <a:ext cx="39562" cy="26374"/>
      </dsp:txXfrm>
    </dsp:sp>
    <dsp:sp modelId="{00E38681-6C5C-4C55-B03E-998BFD23A4C8}">
      <dsp:nvSpPr>
        <dsp:cNvPr id="0" name=""/>
        <dsp:cNvSpPr/>
      </dsp:nvSpPr>
      <dsp:spPr>
        <a:xfrm>
          <a:off x="59397" y="171478"/>
          <a:ext cx="65936" cy="2637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72584" y="171478"/>
        <a:ext cx="39562" cy="26374"/>
      </dsp:txXfrm>
    </dsp:sp>
    <dsp:sp modelId="{6A09917C-36D9-4CB8-974B-FF2D29CB2BF3}">
      <dsp:nvSpPr>
        <dsp:cNvPr id="0" name=""/>
        <dsp:cNvSpPr/>
      </dsp:nvSpPr>
      <dsp:spPr>
        <a:xfrm>
          <a:off x="118740" y="171478"/>
          <a:ext cx="65936" cy="2637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31927" y="171478"/>
        <a:ext cx="39562" cy="263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6C93C0-617B-4331-B1E4-C915C7B01E3D}">
      <dsp:nvSpPr>
        <dsp:cNvPr id="0" name=""/>
        <dsp:cNvSpPr/>
      </dsp:nvSpPr>
      <dsp:spPr>
        <a:xfrm>
          <a:off x="54" y="171478"/>
          <a:ext cx="65936" cy="2637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500" b="1" kern="1200" smtClean="0">
              <a:latin typeface="仿宋" panose="02010609060101010101" pitchFamily="49" charset="-122"/>
              <a:ea typeface="仿宋" panose="02010609060101010101" pitchFamily="49" charset="-122"/>
            </a:rPr>
            <a:t>执收单位受理退付申请</a:t>
          </a:r>
          <a:endParaRPr lang="zh-CN" altLang="en-US" sz="500" kern="1200"/>
        </a:p>
      </dsp:txBody>
      <dsp:txXfrm>
        <a:off x="13241" y="171478"/>
        <a:ext cx="39562" cy="26374"/>
      </dsp:txXfrm>
    </dsp:sp>
    <dsp:sp modelId="{12E77FC8-1437-438E-A8CE-1576245F1FE3}">
      <dsp:nvSpPr>
        <dsp:cNvPr id="0" name=""/>
        <dsp:cNvSpPr/>
      </dsp:nvSpPr>
      <dsp:spPr>
        <a:xfrm>
          <a:off x="59397" y="171478"/>
          <a:ext cx="65936" cy="2637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72584" y="171478"/>
        <a:ext cx="39562" cy="26374"/>
      </dsp:txXfrm>
    </dsp:sp>
    <dsp:sp modelId="{16C284EA-B4CA-46BF-9D86-61F038943D2B}">
      <dsp:nvSpPr>
        <dsp:cNvPr id="0" name=""/>
        <dsp:cNvSpPr/>
      </dsp:nvSpPr>
      <dsp:spPr>
        <a:xfrm>
          <a:off x="118740" y="171478"/>
          <a:ext cx="65936" cy="2637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31927" y="171478"/>
        <a:ext cx="39562" cy="263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type="chevron" r:blip="" rot="180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type="chevron" r:blip="" rot="180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type="chevron" r:blip="" rot="180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type="chevron" r:blip="" rot="180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652CC4-0F86-4DA3-A0E3-AF0231C1B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A</a:t>
            </a:r>
            <a:r>
              <a:rPr lang="zh-CN" altLang="en-US" dirty="0" smtClean="0"/>
              <a:t>：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非税系统业务数据与所有各业务系统交换平台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微软雅黑" panose="020B0503020204020204" charset="-122"/>
              </a:rPr>
              <a:t>B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微软雅黑" panose="020B0503020204020204" charset="-122"/>
              </a:rPr>
              <a:t>：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非税系统业务平台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：单位与部门管理的平台，原来受网络的限制，是单机版的平台，经过这次升级改造就能实现</a:t>
            </a: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B/S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版的管理平台，更加方便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：非税收缴以及云服务平台（重点，国务院）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en-US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5DE19-6F81-4A01-9C98-AEA3C31B6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介绍非税收缴平台的概况信息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粗略地介绍左边图中，非税收缴平台的各部件中的紧密联系及互联互通关系，突出非税收缴平台在这种收缴模式中的核心地位，大约</a:t>
            </a:r>
            <a:r>
              <a:rPr lang="en-US" altLang="zh-CN" dirty="0" smtClean="0"/>
              <a:t>2</a:t>
            </a:r>
            <a:r>
              <a:rPr lang="zh-CN" altLang="en-US" dirty="0" smtClean="0"/>
              <a:t>分钟左右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介绍右边的四个项目内容，其中每个项目会延伸出来讲</a:t>
            </a:r>
            <a:r>
              <a:rPr lang="en-US" altLang="zh-CN" dirty="0" smtClean="0"/>
              <a:t>2~3</a:t>
            </a:r>
            <a:r>
              <a:rPr lang="zh-CN" altLang="en-US" dirty="0" smtClean="0"/>
              <a:t>句解释性的语言，每个项目大约需介绍</a:t>
            </a:r>
            <a:r>
              <a:rPr lang="en-US" altLang="zh-CN" dirty="0" smtClean="0"/>
              <a:t>30</a:t>
            </a:r>
            <a:r>
              <a:rPr lang="zh-CN" altLang="en-US" dirty="0" smtClean="0"/>
              <a:t>秒</a:t>
            </a:r>
            <a:r>
              <a:rPr lang="en-US" altLang="zh-CN" dirty="0" smtClean="0"/>
              <a:t>~1</a:t>
            </a:r>
            <a:r>
              <a:rPr lang="zh-CN" altLang="en-US" dirty="0" smtClean="0"/>
              <a:t>分钟时间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总计</a:t>
            </a:r>
            <a:r>
              <a:rPr lang="en-US" altLang="zh-CN" dirty="0" smtClean="0"/>
              <a:t>4</a:t>
            </a:r>
            <a:r>
              <a:rPr lang="zh-CN" altLang="en-US" dirty="0" smtClean="0"/>
              <a:t>分钟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5DE19-6F81-4A01-9C98-AEA3C31B6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A</a:t>
            </a:r>
            <a:r>
              <a:rPr lang="zh-CN" altLang="en-US" dirty="0" smtClean="0"/>
              <a:t>：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非税系统业务数据与所有各业务系统交换平台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微软雅黑" panose="020B0503020204020204" charset="-122"/>
              </a:rPr>
              <a:t>B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微软雅黑" panose="020B0503020204020204" charset="-122"/>
              </a:rPr>
              <a:t>：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非税系统业务平台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：单位与部门管理的平台，原来受网络的限制，是单机版的平台，经过这次升级改造就能实现</a:t>
            </a: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B/S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版的管理平台，更加方便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：非税收缴以及云服务平台（重点，国务院）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en-US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5DE19-6F81-4A01-9C98-AEA3C31B6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介绍报表工具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原有的退付流程的各个环节还需要人工进行处理</a:t>
            </a:r>
            <a:r>
              <a:rPr lang="en-US" altLang="zh-CN" dirty="0" smtClean="0"/>
              <a:t>,</a:t>
            </a:r>
            <a:r>
              <a:rPr lang="zh-CN" altLang="en-US" dirty="0" smtClean="0"/>
              <a:t>通过纸质进行流转；避免出现重复退付的情况多；通过完善收入退付流程，提升退付过程的</a:t>
            </a:r>
            <a:endParaRPr lang="en-US" altLang="zh-CN" dirty="0" smtClean="0"/>
          </a:p>
          <a:p>
            <a:r>
              <a:rPr lang="zh-CN" altLang="en-US" dirty="0" smtClean="0"/>
              <a:t>流程化管理，减少人工参与；将资料录入、复核等流程节点通过系统的方式来体现。介绍流程。。。进度的可视化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原有医疗票据非税系统只管发放，对使用情况无法及时了解，通过医疗票据的电子化管理，通过</a:t>
            </a:r>
            <a:r>
              <a:rPr lang="zh-CN" altLang="zh-CN" sz="1200" dirty="0" smtClean="0"/>
              <a:t>省非税系统与省卫生计生委信息系统对接，实现各医疗机构用票信息实时共享</a:t>
            </a:r>
            <a:r>
              <a:rPr lang="zh-CN" altLang="en-US" sz="1200" dirty="0" smtClean="0"/>
              <a:t>，同时可实现</a:t>
            </a:r>
            <a:r>
              <a:rPr lang="zh-CN" altLang="zh-CN" sz="1200" dirty="0" smtClean="0"/>
              <a:t>省非税系统与省卫生计生委信息系统对接，实现各医疗机构用票信息实时共享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5A9139-777E-4D16-850A-764A119FC7C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A</a:t>
            </a:r>
            <a:r>
              <a:rPr lang="zh-CN" altLang="en-US" dirty="0" smtClean="0"/>
              <a:t>：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非税系统业务数据与所有各业务系统交换平台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微软雅黑" panose="020B0503020204020204" charset="-122"/>
              </a:rPr>
              <a:t>B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微软雅黑" panose="020B0503020204020204" charset="-122"/>
              </a:rPr>
              <a:t>：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非税系统业务平台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：单位与部门管理的平台，原来受网络的限制，是单机版的平台，经过这次升级改造就能实现</a:t>
            </a: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B/S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版的管理平台，更加方便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：非税收缴以及云服务平台（重点，国务院）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en-US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5DE19-6F81-4A01-9C98-AEA3C31B6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A</a:t>
            </a:r>
            <a:r>
              <a:rPr lang="zh-CN" altLang="en-US" dirty="0" smtClean="0"/>
              <a:t>：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非税系统业务数据与所有各业务系统交换平台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微软雅黑" panose="020B0503020204020204" charset="-122"/>
              </a:rPr>
              <a:t>B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微软雅黑" panose="020B0503020204020204" charset="-122"/>
              </a:rPr>
              <a:t>：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非税系统业务平台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：单位与部门管理的平台，原来受网络的限制，是单机版的平台，经过这次升级改造就能实现</a:t>
            </a: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B/S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版的管理平台，更加方便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：非税收缴以及云服务平台（重点，国务院）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en-US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5DE19-6F81-4A01-9C98-AEA3C31B6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A</a:t>
            </a:r>
            <a:r>
              <a:rPr lang="zh-CN" altLang="en-US" dirty="0" smtClean="0"/>
              <a:t>：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非税系统业务数据与所有各业务系统交换平台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微软雅黑" panose="020B0503020204020204" charset="-122"/>
              </a:rPr>
              <a:t>B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微软雅黑" panose="020B0503020204020204" charset="-122"/>
              </a:rPr>
              <a:t>：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非税系统业务平台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：单位与部门管理的平台，原来受网络的限制，是单机版的平台，经过这次升级改造就能实现</a:t>
            </a: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B/S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版的管理平台，更加方便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：非税收缴以及云服务平台（重点，国务院）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en-US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5DE19-6F81-4A01-9C98-AEA3C31B6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652CC4-0F86-4DA3-A0E3-AF0231C1B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A</a:t>
            </a:r>
            <a:r>
              <a:rPr lang="zh-CN" altLang="en-US" dirty="0" smtClean="0"/>
              <a:t>：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非税系统业务数据与所有各业务系统交换平台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微软雅黑" panose="020B0503020204020204" charset="-122"/>
              </a:rPr>
              <a:t>B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微软雅黑" panose="020B0503020204020204" charset="-122"/>
              </a:rPr>
              <a:t>：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非税系统业务平台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：单位与部门管理的平台，原来受网络的限制，是单机版的平台，经过这次升级改造就能实现</a:t>
            </a: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B/S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版的管理平台，更加方便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：非税收缴以及云服务平台（重点，国务院）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en-US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5DE19-6F81-4A01-9C98-AEA3C31B6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A</a:t>
            </a:r>
            <a:r>
              <a:rPr lang="zh-CN" altLang="en-US" dirty="0" smtClean="0"/>
              <a:t>：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非税系统业务数据与所有各业务系统交换平台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微软雅黑" panose="020B0503020204020204" charset="-122"/>
              </a:rPr>
              <a:t>B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微软雅黑" panose="020B0503020204020204" charset="-122"/>
              </a:rPr>
              <a:t>：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非税系统业务平台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：单位与部门管理的平台，原来受网络的限制，是单机版的平台，经过这次升级改造就能实现</a:t>
            </a: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B/S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版的管理平台，更加方便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：非税收缴以及云服务平台（重点，国务院）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en-US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5DE19-6F81-4A01-9C98-AEA3C31B6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anose="020B050302020402020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D24DB7A-FD0C-404F-812F-86F5E43BFB72}" type="slidenum">
              <a:rPr lang="zh-CN" altLang="en-US" smtClean="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mtClean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652CC4-0F86-4DA3-A0E3-AF0231C1B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652CC4-0F86-4DA3-A0E3-AF0231C1B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652CC4-0F86-4DA3-A0E3-AF0231C1B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652CC4-0F86-4DA3-A0E3-AF0231C1B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652CC4-0F86-4DA3-A0E3-AF0231C1B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652CC4-0F86-4DA3-A0E3-AF0231C1B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A</a:t>
            </a:r>
            <a:r>
              <a:rPr lang="zh-CN" altLang="en-US" dirty="0" smtClean="0"/>
              <a:t>：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非税系统业务数据与所有各业务系统交换平台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微软雅黑" panose="020B0503020204020204" charset="-122"/>
              </a:rPr>
              <a:t>B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微软雅黑" panose="020B0503020204020204" charset="-122"/>
              </a:rPr>
              <a:t>：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非税系统业务平台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：单位与部门管理的平台，原来受网络的限制，是单机版的平台，经过这次升级改造就能实现</a:t>
            </a: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B/S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版的管理平台，更加方便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</a:t>
            </a: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：非税收缴以及云服务平台（重点，国务院）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en-US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5DE19-6F81-4A01-9C98-AEA3C31B6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5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6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8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8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9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92206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82448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24000" y="3524284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92206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82448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24000" y="3524284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448800" y="4378853"/>
            <a:ext cx="2743200" cy="2462213"/>
            <a:chOff x="6375399" y="4378853"/>
            <a:chExt cx="2743200" cy="246221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024687" y="4591578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6375399" y="4378853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6613524" y="4963053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4" name="组合 13"/>
          <p:cNvGrpSpPr/>
          <p:nvPr/>
        </p:nvGrpSpPr>
        <p:grpSpPr>
          <a:xfrm>
            <a:off x="0" y="17194"/>
            <a:ext cx="2743200" cy="2462213"/>
            <a:chOff x="19047" y="17194"/>
            <a:chExt cx="2743200" cy="24622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68335" y="229919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19047" y="17194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257172" y="601394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8080" y="2930237"/>
            <a:ext cx="4417285" cy="522924"/>
          </a:xfrm>
        </p:spPr>
        <p:txBody>
          <a:bodyPr anchor="ctr" anchorCtr="0">
            <a:normAutofit/>
          </a:bodyPr>
          <a:lstStyle>
            <a:lvl1pPr algn="ctr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5570" y="2054497"/>
            <a:ext cx="6520860" cy="51776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94412" y="3420947"/>
            <a:ext cx="4403176" cy="943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S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EC</a:t>
            </a: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T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ION</a:t>
            </a:r>
            <a:endParaRPr lang="zh-CN" altLang="en-US" sz="9600" kern="0" spc="400" dirty="0">
              <a:latin typeface="+mn-lt"/>
              <a:ea typeface="+mn-ea"/>
              <a:cs typeface="Microsoft New Tai Lue" panose="020B0502040204020203" pitchFamily="34" charset="0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350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67421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4350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67421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180000">
            <a:off x="2671018" y="2809309"/>
            <a:ext cx="6306170" cy="1144278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0280" y="365125"/>
            <a:ext cx="149352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392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92206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82448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24000" y="3524284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92206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82448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24000" y="3524284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448800" y="4378853"/>
            <a:ext cx="2743200" cy="2462213"/>
            <a:chOff x="6375399" y="4378853"/>
            <a:chExt cx="2743200" cy="246221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024687" y="4591578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6375399" y="4378853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6613524" y="4963053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4" name="组合 13"/>
          <p:cNvGrpSpPr/>
          <p:nvPr/>
        </p:nvGrpSpPr>
        <p:grpSpPr>
          <a:xfrm>
            <a:off x="0" y="17194"/>
            <a:ext cx="2743200" cy="2462213"/>
            <a:chOff x="19047" y="17194"/>
            <a:chExt cx="2743200" cy="24622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68335" y="229919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19047" y="17194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257172" y="601394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8080" y="2930237"/>
            <a:ext cx="4417285" cy="522924"/>
          </a:xfrm>
        </p:spPr>
        <p:txBody>
          <a:bodyPr anchor="ctr" anchorCtr="0">
            <a:normAutofit/>
          </a:bodyPr>
          <a:lstStyle>
            <a:lvl1pPr algn="ctr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5570" y="2054497"/>
            <a:ext cx="6520860" cy="51776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94412" y="3420947"/>
            <a:ext cx="4403176" cy="943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S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EC</a:t>
            </a: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T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ION</a:t>
            </a:r>
            <a:endParaRPr lang="zh-CN" altLang="en-US" sz="9600" kern="0" spc="400" dirty="0">
              <a:latin typeface="+mn-lt"/>
              <a:ea typeface="+mn-ea"/>
              <a:cs typeface="Microsoft New Tai Lue" panose="020B0502040204020203" pitchFamily="34" charset="0"/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350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67421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4350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67421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180000">
            <a:off x="2671018" y="2809309"/>
            <a:ext cx="6306170" cy="1144278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0280" y="365125"/>
            <a:ext cx="149352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392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92206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82448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24000" y="3524284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448800" y="4378853"/>
            <a:ext cx="2743200" cy="2462213"/>
            <a:chOff x="6375399" y="4378853"/>
            <a:chExt cx="2743200" cy="246221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024687" y="4591578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6375399" y="4378853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6613524" y="4963053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4" name="组合 13"/>
          <p:cNvGrpSpPr/>
          <p:nvPr/>
        </p:nvGrpSpPr>
        <p:grpSpPr>
          <a:xfrm>
            <a:off x="0" y="17194"/>
            <a:ext cx="2743200" cy="2462213"/>
            <a:chOff x="19047" y="17194"/>
            <a:chExt cx="2743200" cy="24622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68335" y="229919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19047" y="17194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257172" y="601394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8080" y="2930237"/>
            <a:ext cx="4417285" cy="522924"/>
          </a:xfrm>
        </p:spPr>
        <p:txBody>
          <a:bodyPr anchor="ctr" anchorCtr="0">
            <a:normAutofit/>
          </a:bodyPr>
          <a:lstStyle>
            <a:lvl1pPr algn="ctr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5570" y="2054497"/>
            <a:ext cx="6520860" cy="51776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94412" y="3420947"/>
            <a:ext cx="4403176" cy="943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S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EC</a:t>
            </a: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T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ION</a:t>
            </a:r>
            <a:endParaRPr lang="zh-CN" altLang="en-US" sz="9600" kern="0" spc="400" dirty="0">
              <a:latin typeface="+mn-lt"/>
              <a:ea typeface="+mn-ea"/>
              <a:cs typeface="Microsoft New Tai Lue" panose="020B0502040204020203" pitchFamily="34" charset="0"/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350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67421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4350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67421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180000">
            <a:off x="2671018" y="2809309"/>
            <a:ext cx="6306170" cy="1144278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448800" y="4378853"/>
            <a:ext cx="2743200" cy="2462213"/>
            <a:chOff x="6375399" y="4378853"/>
            <a:chExt cx="2743200" cy="246221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024687" y="4591578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6375399" y="4378853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6613524" y="4963053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4" name="组合 13"/>
          <p:cNvGrpSpPr/>
          <p:nvPr/>
        </p:nvGrpSpPr>
        <p:grpSpPr>
          <a:xfrm>
            <a:off x="0" y="17194"/>
            <a:ext cx="2743200" cy="2462213"/>
            <a:chOff x="19047" y="17194"/>
            <a:chExt cx="2743200" cy="24622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68335" y="229919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19047" y="17194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257172" y="601394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8080" y="2930237"/>
            <a:ext cx="4417285" cy="522924"/>
          </a:xfrm>
        </p:spPr>
        <p:txBody>
          <a:bodyPr anchor="ctr" anchorCtr="0">
            <a:normAutofit/>
          </a:bodyPr>
          <a:lstStyle>
            <a:lvl1pPr algn="ctr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5570" y="2054497"/>
            <a:ext cx="6520860" cy="51776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94412" y="3420947"/>
            <a:ext cx="4403176" cy="943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S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EC</a:t>
            </a: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T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ION</a:t>
            </a:r>
            <a:endParaRPr lang="zh-CN" altLang="en-US" sz="9600" kern="0" spc="400" dirty="0">
              <a:latin typeface="+mn-lt"/>
              <a:ea typeface="+mn-ea"/>
              <a:cs typeface="Microsoft New Tai Lue" panose="020B0502040204020203" pitchFamily="34" charset="0"/>
            </a:endParaRPr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0280" y="365125"/>
            <a:ext cx="149352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392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92206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82448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24000" y="3524284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448800" y="4378853"/>
            <a:ext cx="2743200" cy="2462213"/>
            <a:chOff x="6375399" y="4378853"/>
            <a:chExt cx="2743200" cy="246221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024687" y="4591578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6375399" y="4378853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6613524" y="4963053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4" name="组合 13"/>
          <p:cNvGrpSpPr/>
          <p:nvPr/>
        </p:nvGrpSpPr>
        <p:grpSpPr>
          <a:xfrm>
            <a:off x="0" y="17194"/>
            <a:ext cx="2743200" cy="2462213"/>
            <a:chOff x="19047" y="17194"/>
            <a:chExt cx="2743200" cy="24622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68335" y="229919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19047" y="17194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257172" y="601394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8080" y="2930237"/>
            <a:ext cx="4417285" cy="522924"/>
          </a:xfrm>
        </p:spPr>
        <p:txBody>
          <a:bodyPr anchor="ctr" anchorCtr="0">
            <a:normAutofit/>
          </a:bodyPr>
          <a:lstStyle>
            <a:lvl1pPr algn="ctr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5570" y="2054497"/>
            <a:ext cx="6520860" cy="51776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94412" y="3420947"/>
            <a:ext cx="4403176" cy="943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S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EC</a:t>
            </a: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T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ION</a:t>
            </a:r>
            <a:endParaRPr lang="zh-CN" altLang="en-US" sz="9600" kern="0" spc="400" dirty="0">
              <a:latin typeface="+mn-lt"/>
              <a:ea typeface="+mn-ea"/>
              <a:cs typeface="Microsoft New Tai Lue" panose="020B0502040204020203" pitchFamily="34" charset="0"/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350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67421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4350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67421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180000">
            <a:off x="2671018" y="2809309"/>
            <a:ext cx="6306170" cy="1144278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0280" y="365125"/>
            <a:ext cx="149352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392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92206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82448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24000" y="3524284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448800" y="4378853"/>
            <a:ext cx="2743200" cy="2462213"/>
            <a:chOff x="6375399" y="4378853"/>
            <a:chExt cx="2743200" cy="246221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024687" y="4591578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6375399" y="4378853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6613524" y="4963053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4" name="组合 13"/>
          <p:cNvGrpSpPr/>
          <p:nvPr/>
        </p:nvGrpSpPr>
        <p:grpSpPr>
          <a:xfrm>
            <a:off x="0" y="17194"/>
            <a:ext cx="2743200" cy="2462213"/>
            <a:chOff x="19047" y="17194"/>
            <a:chExt cx="2743200" cy="24622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68335" y="229919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19047" y="17194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257172" y="601394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8080" y="2930237"/>
            <a:ext cx="4417285" cy="522924"/>
          </a:xfrm>
        </p:spPr>
        <p:txBody>
          <a:bodyPr anchor="ctr" anchorCtr="0">
            <a:normAutofit/>
          </a:bodyPr>
          <a:lstStyle>
            <a:lvl1pPr algn="ctr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5570" y="2054497"/>
            <a:ext cx="6520860" cy="51776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94412" y="3420947"/>
            <a:ext cx="4403176" cy="943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S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EC</a:t>
            </a: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T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ION</a:t>
            </a:r>
            <a:endParaRPr lang="zh-CN" altLang="en-US" sz="9600" kern="0" spc="400" dirty="0">
              <a:latin typeface="+mn-lt"/>
              <a:ea typeface="+mn-ea"/>
              <a:cs typeface="Microsoft New Tai Lue" panose="020B0502040204020203" pitchFamily="34" charset="0"/>
            </a:endParaRP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350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67421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4350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67421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180000">
            <a:off x="2671018" y="2809309"/>
            <a:ext cx="6306170" cy="1144278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350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67421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4350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67421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0280" y="365125"/>
            <a:ext cx="149352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392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92206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82448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24000" y="3524284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448800" y="4378853"/>
            <a:ext cx="2743200" cy="2462213"/>
            <a:chOff x="6375399" y="4378853"/>
            <a:chExt cx="2743200" cy="246221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024687" y="4591578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6375399" y="4378853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6613524" y="4963053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4" name="组合 13"/>
          <p:cNvGrpSpPr/>
          <p:nvPr/>
        </p:nvGrpSpPr>
        <p:grpSpPr>
          <a:xfrm>
            <a:off x="0" y="17194"/>
            <a:ext cx="2743200" cy="2462213"/>
            <a:chOff x="19047" y="17194"/>
            <a:chExt cx="2743200" cy="24622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68335" y="229919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19047" y="17194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257172" y="601394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8080" y="2930237"/>
            <a:ext cx="4417285" cy="522924"/>
          </a:xfrm>
        </p:spPr>
        <p:txBody>
          <a:bodyPr anchor="ctr" anchorCtr="0">
            <a:normAutofit/>
          </a:bodyPr>
          <a:lstStyle>
            <a:lvl1pPr algn="ctr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5570" y="2054497"/>
            <a:ext cx="6520860" cy="51776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94412" y="3420947"/>
            <a:ext cx="4403176" cy="943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S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EC</a:t>
            </a: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T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ION</a:t>
            </a:r>
            <a:endParaRPr lang="zh-CN" altLang="en-US" sz="9600" kern="0" spc="400" dirty="0">
              <a:latin typeface="+mn-lt"/>
              <a:ea typeface="+mn-ea"/>
              <a:cs typeface="Microsoft New Tai Lue" panose="020B0502040204020203" pitchFamily="34" charset="0"/>
            </a:endParaRP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350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67421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4350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67421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180000">
            <a:off x="2671018" y="2809309"/>
            <a:ext cx="6306170" cy="1144278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180000">
            <a:off x="2671018" y="2809309"/>
            <a:ext cx="6306170" cy="1144278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0280" y="365125"/>
            <a:ext cx="149352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392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92206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82448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24000" y="3524284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448800" y="4378853"/>
            <a:ext cx="2743200" cy="2462213"/>
            <a:chOff x="6375399" y="4378853"/>
            <a:chExt cx="2743200" cy="246221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024687" y="4591578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6375399" y="4378853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6613524" y="4963053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4" name="组合 13"/>
          <p:cNvGrpSpPr/>
          <p:nvPr/>
        </p:nvGrpSpPr>
        <p:grpSpPr>
          <a:xfrm>
            <a:off x="0" y="17194"/>
            <a:ext cx="2743200" cy="2462213"/>
            <a:chOff x="19047" y="17194"/>
            <a:chExt cx="2743200" cy="24622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68335" y="229919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19047" y="17194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257172" y="601394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8080" y="2930237"/>
            <a:ext cx="4417285" cy="522924"/>
          </a:xfrm>
        </p:spPr>
        <p:txBody>
          <a:bodyPr anchor="ctr" anchorCtr="0">
            <a:normAutofit/>
          </a:bodyPr>
          <a:lstStyle>
            <a:lvl1pPr algn="ctr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5570" y="2054497"/>
            <a:ext cx="6520860" cy="51776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94412" y="3420947"/>
            <a:ext cx="4403176" cy="943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S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EC</a:t>
            </a: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T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ION</a:t>
            </a:r>
            <a:endParaRPr lang="zh-CN" altLang="en-US" sz="9600" kern="0" spc="400" dirty="0">
              <a:latin typeface="+mn-lt"/>
              <a:ea typeface="+mn-ea"/>
              <a:cs typeface="Microsoft New Tai Lue" panose="020B0502040204020203" pitchFamily="34" charset="0"/>
            </a:endParaRP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350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67421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4350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67421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180000">
            <a:off x="2671018" y="2809309"/>
            <a:ext cx="6306170" cy="1144278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0280" y="365125"/>
            <a:ext cx="149352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392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92206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82448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24000" y="3524284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448800" y="4378853"/>
            <a:ext cx="2743200" cy="2462213"/>
            <a:chOff x="6375399" y="4378853"/>
            <a:chExt cx="2743200" cy="246221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024687" y="4591578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6375399" y="4378853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6613524" y="4963053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4" name="组合 13"/>
          <p:cNvGrpSpPr/>
          <p:nvPr/>
        </p:nvGrpSpPr>
        <p:grpSpPr>
          <a:xfrm>
            <a:off x="0" y="17194"/>
            <a:ext cx="2743200" cy="2462213"/>
            <a:chOff x="19047" y="17194"/>
            <a:chExt cx="2743200" cy="24622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68335" y="229919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19047" y="17194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257172" y="601394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8080" y="2930237"/>
            <a:ext cx="4417285" cy="522924"/>
          </a:xfrm>
        </p:spPr>
        <p:txBody>
          <a:bodyPr anchor="ctr" anchorCtr="0">
            <a:normAutofit/>
          </a:bodyPr>
          <a:lstStyle>
            <a:lvl1pPr algn="ctr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5570" y="2054497"/>
            <a:ext cx="6520860" cy="51776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94412" y="3420947"/>
            <a:ext cx="4403176" cy="943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S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EC</a:t>
            </a: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T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ION</a:t>
            </a:r>
            <a:endParaRPr lang="zh-CN" altLang="en-US" sz="9600" kern="0" spc="400" dirty="0">
              <a:latin typeface="+mn-lt"/>
              <a:ea typeface="+mn-ea"/>
              <a:cs typeface="Microsoft New Tai Lue" panose="020B0502040204020203" pitchFamily="34" charset="0"/>
            </a:endParaRPr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350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67421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4350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67421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180000">
            <a:off x="2671018" y="2809309"/>
            <a:ext cx="6306170" cy="1144278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0280" y="365125"/>
            <a:ext cx="149352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392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空白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l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667" y="6362700"/>
            <a:ext cx="1060450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0" descr="l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667" y="908050"/>
            <a:ext cx="1060450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09600" y="72427"/>
            <a:ext cx="10725187" cy="631844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6"/>
          <p:cNvSpPr>
            <a:spLocks noGrp="1"/>
          </p:cNvSpPr>
          <p:nvPr>
            <p:ph sz="quarter" idx="10"/>
          </p:nvPr>
        </p:nvSpPr>
        <p:spPr>
          <a:xfrm>
            <a:off x="666712" y="1052736"/>
            <a:ext cx="10572787" cy="5162345"/>
          </a:xfrm>
        </p:spPr>
        <p:txBody>
          <a:bodyPr/>
          <a:lstStyle>
            <a:lvl1pPr>
              <a:buFont typeface="Wingdings" panose="05000000000000000000" pitchFamily="2" charset="2"/>
              <a:buChar char="n"/>
              <a:defRPr sz="28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24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buFont typeface="Wingdings" panose="05000000000000000000" pitchFamily="2" charset="2"/>
              <a:buChar char="p"/>
              <a:defRPr sz="20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buFont typeface="Wingdings" panose="05000000000000000000" pitchFamily="2" charset="2"/>
              <a:buChar char="l"/>
              <a:defRPr sz="18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buFont typeface="Wingdings" panose="05000000000000000000" pitchFamily="2" charset="2"/>
              <a:buChar char="ü"/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pic>
        <p:nvPicPr>
          <p:cNvPr id="7" name="Picture 9" descr="lin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667" y="6362700"/>
            <a:ext cx="1060450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 descr="lin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667" y="908050"/>
            <a:ext cx="1060450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92206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82448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24000" y="3524284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448800" y="4378853"/>
            <a:ext cx="2743200" cy="2462213"/>
            <a:chOff x="6375399" y="4378853"/>
            <a:chExt cx="2743200" cy="246221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024687" y="4591578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6375399" y="4378853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6613524" y="4963053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4" name="组合 13"/>
          <p:cNvGrpSpPr/>
          <p:nvPr/>
        </p:nvGrpSpPr>
        <p:grpSpPr>
          <a:xfrm>
            <a:off x="0" y="17194"/>
            <a:ext cx="2743200" cy="2462213"/>
            <a:chOff x="19047" y="17194"/>
            <a:chExt cx="2743200" cy="24622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68335" y="229919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19047" y="17194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257172" y="601394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8080" y="2930237"/>
            <a:ext cx="4417285" cy="522924"/>
          </a:xfrm>
        </p:spPr>
        <p:txBody>
          <a:bodyPr anchor="ctr" anchorCtr="0">
            <a:normAutofit/>
          </a:bodyPr>
          <a:lstStyle>
            <a:lvl1pPr algn="ctr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5570" y="2054497"/>
            <a:ext cx="6520860" cy="51776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94412" y="3420947"/>
            <a:ext cx="4403176" cy="943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S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EC</a:t>
            </a: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T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ION</a:t>
            </a:r>
            <a:endParaRPr lang="zh-CN" altLang="en-US" sz="9600" kern="0" spc="400" dirty="0">
              <a:latin typeface="+mn-lt"/>
              <a:ea typeface="+mn-ea"/>
              <a:cs typeface="Microsoft New Tai Lue" panose="020B0502040204020203" pitchFamily="34" charset="0"/>
            </a:endParaRPr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0280" y="365125"/>
            <a:ext cx="149352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392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350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67421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4350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67421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180000">
            <a:off x="2671018" y="2809309"/>
            <a:ext cx="6306170" cy="1144278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0280" y="365125"/>
            <a:ext cx="149352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392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92206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82448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24000" y="3524284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448800" y="4378853"/>
            <a:ext cx="2743200" cy="2462213"/>
            <a:chOff x="6375399" y="4378853"/>
            <a:chExt cx="2743200" cy="246221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024687" y="4591578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6375399" y="4378853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6613524" y="4963053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4" name="组合 13"/>
          <p:cNvGrpSpPr/>
          <p:nvPr/>
        </p:nvGrpSpPr>
        <p:grpSpPr>
          <a:xfrm>
            <a:off x="0" y="17194"/>
            <a:ext cx="2743200" cy="2462213"/>
            <a:chOff x="19047" y="17194"/>
            <a:chExt cx="2743200" cy="24622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68335" y="229919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19047" y="17194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257172" y="601394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8080" y="2930237"/>
            <a:ext cx="4417285" cy="522924"/>
          </a:xfrm>
        </p:spPr>
        <p:txBody>
          <a:bodyPr anchor="ctr" anchorCtr="0">
            <a:normAutofit/>
          </a:bodyPr>
          <a:lstStyle>
            <a:lvl1pPr algn="ctr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5570" y="2054497"/>
            <a:ext cx="6520860" cy="51776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94412" y="3420947"/>
            <a:ext cx="4403176" cy="943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S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EC</a:t>
            </a: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T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ION</a:t>
            </a:r>
            <a:endParaRPr lang="zh-CN" altLang="en-US" sz="9600" kern="0" spc="400" dirty="0">
              <a:latin typeface="+mn-lt"/>
              <a:ea typeface="+mn-ea"/>
              <a:cs typeface="Microsoft New Tai Lue" panose="020B0502040204020203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350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67421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4350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67421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180000">
            <a:off x="2671018" y="2809309"/>
            <a:ext cx="6306170" cy="1144278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0280" y="365125"/>
            <a:ext cx="149352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392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448800" y="4378853"/>
            <a:ext cx="2743200" cy="2462213"/>
            <a:chOff x="6375399" y="4378853"/>
            <a:chExt cx="2743200" cy="246221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024687" y="4591578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6375399" y="4378853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6613524" y="4963053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4" name="组合 13"/>
          <p:cNvGrpSpPr/>
          <p:nvPr/>
        </p:nvGrpSpPr>
        <p:grpSpPr>
          <a:xfrm>
            <a:off x="0" y="17194"/>
            <a:ext cx="2743200" cy="2462213"/>
            <a:chOff x="19047" y="17194"/>
            <a:chExt cx="2743200" cy="24622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68335" y="229919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19047" y="17194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257172" y="601394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8080" y="2930237"/>
            <a:ext cx="4417285" cy="522924"/>
          </a:xfrm>
        </p:spPr>
        <p:txBody>
          <a:bodyPr anchor="ctr" anchorCtr="0">
            <a:normAutofit/>
          </a:bodyPr>
          <a:lstStyle>
            <a:lvl1pPr algn="ctr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5570" y="2054497"/>
            <a:ext cx="6520860" cy="51776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94412" y="3420947"/>
            <a:ext cx="4403176" cy="943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S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EC</a:t>
            </a: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T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ION</a:t>
            </a:r>
            <a:endParaRPr lang="zh-CN" altLang="en-US" sz="9600" kern="0" spc="400" dirty="0">
              <a:latin typeface="+mn-lt"/>
              <a:ea typeface="+mn-ea"/>
              <a:cs typeface="Microsoft New Tai Lue" panose="020B0502040204020203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92206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82448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24000" y="3524284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448800" y="4378853"/>
            <a:ext cx="2743200" cy="2462213"/>
            <a:chOff x="6375399" y="4378853"/>
            <a:chExt cx="2743200" cy="246221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024687" y="4591578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6375399" y="4378853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6613524" y="4963053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4" name="组合 13"/>
          <p:cNvGrpSpPr/>
          <p:nvPr/>
        </p:nvGrpSpPr>
        <p:grpSpPr>
          <a:xfrm>
            <a:off x="0" y="17194"/>
            <a:ext cx="2743200" cy="2462213"/>
            <a:chOff x="19047" y="17194"/>
            <a:chExt cx="2743200" cy="24622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68335" y="229919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19047" y="17194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257172" y="601394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8080" y="2930237"/>
            <a:ext cx="4417285" cy="522924"/>
          </a:xfrm>
        </p:spPr>
        <p:txBody>
          <a:bodyPr anchor="ctr" anchorCtr="0">
            <a:normAutofit/>
          </a:bodyPr>
          <a:lstStyle>
            <a:lvl1pPr algn="ctr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5570" y="2054497"/>
            <a:ext cx="6520860" cy="51776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94412" y="3420947"/>
            <a:ext cx="4403176" cy="943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S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EC</a:t>
            </a: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T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ION</a:t>
            </a:r>
            <a:endParaRPr lang="zh-CN" altLang="en-US" sz="9600" kern="0" spc="400" dirty="0">
              <a:latin typeface="+mn-lt"/>
              <a:ea typeface="+mn-ea"/>
              <a:cs typeface="Microsoft New Tai Lue" panose="020B0502040204020203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350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67421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4350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67421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180000">
            <a:off x="2671018" y="2809309"/>
            <a:ext cx="6306170" cy="1144278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0280" y="365125"/>
            <a:ext cx="149352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392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92206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82448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24000" y="3524284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448800" y="4378853"/>
            <a:ext cx="2743200" cy="2462213"/>
            <a:chOff x="6375399" y="4378853"/>
            <a:chExt cx="2743200" cy="246221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024687" y="4591578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6375399" y="4378853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6613524" y="4963053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4" name="组合 13"/>
          <p:cNvGrpSpPr/>
          <p:nvPr/>
        </p:nvGrpSpPr>
        <p:grpSpPr>
          <a:xfrm>
            <a:off x="0" y="17194"/>
            <a:ext cx="2743200" cy="2462213"/>
            <a:chOff x="19047" y="17194"/>
            <a:chExt cx="2743200" cy="24622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68335" y="229919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19047" y="17194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257172" y="601394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8080" y="2930237"/>
            <a:ext cx="4417285" cy="522924"/>
          </a:xfrm>
        </p:spPr>
        <p:txBody>
          <a:bodyPr anchor="ctr" anchorCtr="0">
            <a:normAutofit/>
          </a:bodyPr>
          <a:lstStyle>
            <a:lvl1pPr algn="ctr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5570" y="2054497"/>
            <a:ext cx="6520860" cy="51776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94412" y="3420947"/>
            <a:ext cx="4403176" cy="943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S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EC</a:t>
            </a: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T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ION</a:t>
            </a:r>
            <a:endParaRPr lang="zh-CN" altLang="en-US" sz="9600" kern="0" spc="400" dirty="0">
              <a:latin typeface="+mn-lt"/>
              <a:ea typeface="+mn-ea"/>
              <a:cs typeface="Microsoft New Tai Lue" panose="020B0502040204020203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350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67421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4350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67421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180000">
            <a:off x="2671018" y="2809309"/>
            <a:ext cx="6306170" cy="1144278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0280" y="365125"/>
            <a:ext cx="149352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392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350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67421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4350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67421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92206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82448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24000" y="3524284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448800" y="4378853"/>
            <a:ext cx="2743200" cy="2462213"/>
            <a:chOff x="6375399" y="4378853"/>
            <a:chExt cx="2743200" cy="246221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024687" y="4591578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6375399" y="4378853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6613524" y="4963053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4" name="组合 13"/>
          <p:cNvGrpSpPr/>
          <p:nvPr/>
        </p:nvGrpSpPr>
        <p:grpSpPr>
          <a:xfrm>
            <a:off x="0" y="17194"/>
            <a:ext cx="2743200" cy="2462213"/>
            <a:chOff x="19047" y="17194"/>
            <a:chExt cx="2743200" cy="24622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68335" y="229919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19047" y="17194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257172" y="601394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8080" y="2930237"/>
            <a:ext cx="4417285" cy="522924"/>
          </a:xfrm>
        </p:spPr>
        <p:txBody>
          <a:bodyPr anchor="ctr" anchorCtr="0">
            <a:normAutofit/>
          </a:bodyPr>
          <a:lstStyle>
            <a:lvl1pPr algn="ctr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5570" y="2054497"/>
            <a:ext cx="6520860" cy="51776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94412" y="3420947"/>
            <a:ext cx="4403176" cy="943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S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EC</a:t>
            </a: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T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ION</a:t>
            </a:r>
            <a:endParaRPr lang="zh-CN" altLang="en-US" sz="9600" kern="0" spc="400" dirty="0">
              <a:latin typeface="+mn-lt"/>
              <a:ea typeface="+mn-ea"/>
              <a:cs typeface="Microsoft New Tai Lue" panose="020B0502040204020203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350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67421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4350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67421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180000">
            <a:off x="2671018" y="2809309"/>
            <a:ext cx="6306170" cy="1144278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0280" y="365125"/>
            <a:ext cx="149352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392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180000">
            <a:off x="2671018" y="2809309"/>
            <a:ext cx="6306170" cy="1144278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92206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82448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24000" y="3524284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448800" y="4378853"/>
            <a:ext cx="2743200" cy="2462213"/>
            <a:chOff x="6375399" y="4378853"/>
            <a:chExt cx="2743200" cy="246221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024687" y="4591578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6375399" y="4378853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6613524" y="4963053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4" name="组合 13"/>
          <p:cNvGrpSpPr/>
          <p:nvPr/>
        </p:nvGrpSpPr>
        <p:grpSpPr>
          <a:xfrm>
            <a:off x="0" y="17194"/>
            <a:ext cx="2743200" cy="2462213"/>
            <a:chOff x="19047" y="17194"/>
            <a:chExt cx="2743200" cy="24622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68335" y="229919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19047" y="17194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257172" y="601394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8080" y="2930237"/>
            <a:ext cx="4417285" cy="522924"/>
          </a:xfrm>
        </p:spPr>
        <p:txBody>
          <a:bodyPr anchor="ctr" anchorCtr="0">
            <a:normAutofit/>
          </a:bodyPr>
          <a:lstStyle>
            <a:lvl1pPr algn="ctr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5570" y="2054497"/>
            <a:ext cx="6520860" cy="51776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94412" y="3420947"/>
            <a:ext cx="4403176" cy="943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S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EC</a:t>
            </a: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T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ION</a:t>
            </a:r>
            <a:endParaRPr lang="zh-CN" altLang="en-US" sz="9600" kern="0" spc="400" dirty="0">
              <a:latin typeface="+mn-lt"/>
              <a:ea typeface="+mn-ea"/>
              <a:cs typeface="Microsoft New Tai Lue" panose="020B0502040204020203" pitchFamily="34" charset="0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350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67421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4350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67421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180000">
            <a:off x="2671018" y="2809309"/>
            <a:ext cx="6306170" cy="1144278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0280" y="365125"/>
            <a:ext cx="149352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392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92206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82448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24000" y="3524284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448800" y="4378853"/>
            <a:ext cx="2743200" cy="2462213"/>
            <a:chOff x="6375399" y="4378853"/>
            <a:chExt cx="2743200" cy="246221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024687" y="4591578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6375399" y="4378853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6613524" y="4963053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4" name="组合 13"/>
          <p:cNvGrpSpPr/>
          <p:nvPr/>
        </p:nvGrpSpPr>
        <p:grpSpPr>
          <a:xfrm>
            <a:off x="0" y="17194"/>
            <a:ext cx="2743200" cy="2462213"/>
            <a:chOff x="19047" y="17194"/>
            <a:chExt cx="2743200" cy="24622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68335" y="229919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19047" y="17194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257172" y="601394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8080" y="2930237"/>
            <a:ext cx="4417285" cy="522924"/>
          </a:xfrm>
        </p:spPr>
        <p:txBody>
          <a:bodyPr anchor="ctr" anchorCtr="0">
            <a:normAutofit/>
          </a:bodyPr>
          <a:lstStyle>
            <a:lvl1pPr algn="ctr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5570" y="2054497"/>
            <a:ext cx="6520860" cy="51776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94412" y="3420947"/>
            <a:ext cx="4403176" cy="943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S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EC</a:t>
            </a: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T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ION</a:t>
            </a:r>
            <a:endParaRPr lang="zh-CN" altLang="en-US" sz="9600" kern="0" spc="400" dirty="0">
              <a:latin typeface="+mn-lt"/>
              <a:ea typeface="+mn-ea"/>
              <a:cs typeface="Microsoft New Tai Lue" panose="020B0502040204020203" pitchFamily="34" charset="0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350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67421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4350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67421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180000">
            <a:off x="2671018" y="2809309"/>
            <a:ext cx="6306170" cy="1144278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0280" y="365125"/>
            <a:ext cx="149352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392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92206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82448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24000" y="3524284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448800" y="4378853"/>
            <a:ext cx="2743200" cy="2462213"/>
            <a:chOff x="6375399" y="4378853"/>
            <a:chExt cx="2743200" cy="246221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024687" y="4591578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6375399" y="4378853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6613524" y="4963053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4" name="组合 13"/>
          <p:cNvGrpSpPr/>
          <p:nvPr/>
        </p:nvGrpSpPr>
        <p:grpSpPr>
          <a:xfrm>
            <a:off x="0" y="17194"/>
            <a:ext cx="2743200" cy="2462213"/>
            <a:chOff x="19047" y="17194"/>
            <a:chExt cx="2743200" cy="24622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68335" y="229919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19047" y="17194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257172" y="601394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8080" y="2930237"/>
            <a:ext cx="4417285" cy="522924"/>
          </a:xfrm>
        </p:spPr>
        <p:txBody>
          <a:bodyPr anchor="ctr" anchorCtr="0">
            <a:normAutofit/>
          </a:bodyPr>
          <a:lstStyle>
            <a:lvl1pPr algn="ctr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5570" y="2054497"/>
            <a:ext cx="6520860" cy="51776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94412" y="3420947"/>
            <a:ext cx="4403176" cy="943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S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EC</a:t>
            </a: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T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ION</a:t>
            </a:r>
            <a:endParaRPr lang="zh-CN" altLang="en-US" sz="9600" kern="0" spc="400" dirty="0">
              <a:latin typeface="+mn-lt"/>
              <a:ea typeface="+mn-ea"/>
              <a:cs typeface="Microsoft New Tai Lue" panose="020B0502040204020203" pitchFamily="34" charset="0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350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67421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4350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67421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180000">
            <a:off x="2671018" y="2809309"/>
            <a:ext cx="6306170" cy="1144278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0280" y="365125"/>
            <a:ext cx="149352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392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0280" y="365125"/>
            <a:ext cx="149352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392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92206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82448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24000" y="3524284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448800" y="4378853"/>
            <a:ext cx="2743200" cy="2462213"/>
            <a:chOff x="6375399" y="4378853"/>
            <a:chExt cx="2743200" cy="246221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024687" y="4591578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6375399" y="4378853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6613524" y="4963053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4" name="组合 13"/>
          <p:cNvGrpSpPr/>
          <p:nvPr/>
        </p:nvGrpSpPr>
        <p:grpSpPr>
          <a:xfrm>
            <a:off x="0" y="17194"/>
            <a:ext cx="2743200" cy="2462213"/>
            <a:chOff x="19047" y="17194"/>
            <a:chExt cx="2743200" cy="24622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68335" y="229919"/>
              <a:ext cx="1674190" cy="1503975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19047" y="17194"/>
              <a:ext cx="2743200" cy="2462213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257172" y="601394"/>
              <a:ext cx="1158532" cy="1041136"/>
            </a:xfrm>
            <a:prstGeom prst="line">
              <a:avLst/>
            </a:prstGeom>
            <a:noFill/>
            <a:ln w="635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8080" y="2930237"/>
            <a:ext cx="4417285" cy="522924"/>
          </a:xfrm>
        </p:spPr>
        <p:txBody>
          <a:bodyPr anchor="ctr" anchorCtr="0">
            <a:normAutofit/>
          </a:bodyPr>
          <a:lstStyle>
            <a:lvl1pPr algn="ctr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5570" y="2054497"/>
            <a:ext cx="6520860" cy="51776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94412" y="3420947"/>
            <a:ext cx="4403176" cy="943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S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EC</a:t>
            </a:r>
            <a:r>
              <a:rPr lang="en-US" altLang="zh-CN" sz="5400" kern="0" spc="400" dirty="0">
                <a:solidFill>
                  <a:schemeClr val="accent1"/>
                </a:solidFill>
                <a:latin typeface="+mn-lt"/>
                <a:ea typeface="+mn-ea"/>
                <a:cs typeface="Microsoft New Tai Lue" panose="020B0502040204020203" pitchFamily="34" charset="0"/>
              </a:rPr>
              <a:t>T</a:t>
            </a:r>
            <a:r>
              <a:rPr lang="en-US" altLang="zh-CN" sz="5400" kern="0" spc="400" dirty="0">
                <a:latin typeface="+mn-lt"/>
                <a:ea typeface="+mn-ea"/>
                <a:cs typeface="Microsoft New Tai Lue" panose="020B0502040204020203" pitchFamily="34" charset="0"/>
              </a:rPr>
              <a:t>ION</a:t>
            </a:r>
            <a:endParaRPr lang="zh-CN" altLang="en-US" sz="9600" kern="0" spc="400" dirty="0">
              <a:latin typeface="+mn-lt"/>
              <a:ea typeface="+mn-ea"/>
              <a:cs typeface="Microsoft New Tai Lue" panose="020B0502040204020203" pitchFamily="34" charset="0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93520"/>
            <a:ext cx="5181600" cy="46834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350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67421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4350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67421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180000">
            <a:off x="2671018" y="2809309"/>
            <a:ext cx="6306170" cy="1144278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0280" y="365125"/>
            <a:ext cx="149352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392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5" Type="http://schemas.openxmlformats.org/officeDocument/2006/relationships/theme" Target="../theme/theme10.xml"/><Relationship Id="rId14" Type="http://schemas.openxmlformats.org/officeDocument/2006/relationships/image" Target="../media/image3.png"/><Relationship Id="rId13" Type="http://schemas.openxmlformats.org/officeDocument/2006/relationships/tags" Target="../tags/tag20.xml"/><Relationship Id="rId12" Type="http://schemas.openxmlformats.org/officeDocument/2006/relationships/tags" Target="../tags/tag19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9.xml"/><Relationship Id="rId8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102.xml"/><Relationship Id="rId16" Type="http://schemas.openxmlformats.org/officeDocument/2006/relationships/theme" Target="../theme/theme11.xml"/><Relationship Id="rId15" Type="http://schemas.openxmlformats.org/officeDocument/2006/relationships/image" Target="../media/image3.png"/><Relationship Id="rId14" Type="http://schemas.openxmlformats.org/officeDocument/2006/relationships/tags" Target="../tags/tag22.xml"/><Relationship Id="rId13" Type="http://schemas.openxmlformats.org/officeDocument/2006/relationships/tags" Target="../tags/tag2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0.xml"/><Relationship Id="rId8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5.xml"/><Relationship Id="rId3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13.xml"/><Relationship Id="rId15" Type="http://schemas.openxmlformats.org/officeDocument/2006/relationships/theme" Target="../theme/theme12.xml"/><Relationship Id="rId14" Type="http://schemas.openxmlformats.org/officeDocument/2006/relationships/image" Target="../media/image3.png"/><Relationship Id="rId13" Type="http://schemas.openxmlformats.org/officeDocument/2006/relationships/tags" Target="../tags/tag24.xml"/><Relationship Id="rId12" Type="http://schemas.openxmlformats.org/officeDocument/2006/relationships/tags" Target="../tags/tag23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12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3.xml"/><Relationship Id="rId15" Type="http://schemas.openxmlformats.org/officeDocument/2006/relationships/theme" Target="../theme/theme13.xml"/><Relationship Id="rId14" Type="http://schemas.openxmlformats.org/officeDocument/2006/relationships/image" Target="../media/image3.png"/><Relationship Id="rId13" Type="http://schemas.openxmlformats.org/officeDocument/2006/relationships/tags" Target="../tags/tag26.xml"/><Relationship Id="rId12" Type="http://schemas.openxmlformats.org/officeDocument/2006/relationships/tags" Target="../tags/tag25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22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0.xml"/><Relationship Id="rId8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38.xml"/><Relationship Id="rId6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34.xml"/><Relationship Id="rId2" Type="http://schemas.openxmlformats.org/officeDocument/2006/relationships/slideLayout" Target="../slideLayouts/slideLayout133.xml"/><Relationship Id="rId15" Type="http://schemas.openxmlformats.org/officeDocument/2006/relationships/theme" Target="../theme/theme14.xml"/><Relationship Id="rId14" Type="http://schemas.openxmlformats.org/officeDocument/2006/relationships/image" Target="../media/image3.png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32.xml"/></Relationships>
</file>

<file path=ppt/slideMasters/_rels/slideMaster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0.xml"/><Relationship Id="rId8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5.xml"/><Relationship Id="rId3" Type="http://schemas.openxmlformats.org/officeDocument/2006/relationships/slideLayout" Target="../slideLayouts/slideLayout144.xml"/><Relationship Id="rId2" Type="http://schemas.openxmlformats.org/officeDocument/2006/relationships/slideLayout" Target="../slideLayouts/slideLayout143.xml"/><Relationship Id="rId16" Type="http://schemas.openxmlformats.org/officeDocument/2006/relationships/theme" Target="../theme/theme15.xml"/><Relationship Id="rId15" Type="http://schemas.openxmlformats.org/officeDocument/2006/relationships/image" Target="../media/image3.png"/><Relationship Id="rId14" Type="http://schemas.openxmlformats.org/officeDocument/2006/relationships/tags" Target="../tags/tag30.xml"/><Relationship Id="rId13" Type="http://schemas.openxmlformats.org/officeDocument/2006/relationships/tags" Target="../tags/tag29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51.xml"/><Relationship Id="rId1" Type="http://schemas.openxmlformats.org/officeDocument/2006/relationships/slideLayout" Target="../slideLayouts/slideLayout142.xml"/></Relationships>
</file>

<file path=ppt/slideMasters/_rels/slideMaster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1.xml"/><Relationship Id="rId8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59.xml"/><Relationship Id="rId6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6.xml"/><Relationship Id="rId3" Type="http://schemas.openxmlformats.org/officeDocument/2006/relationships/slideLayout" Target="../slideLayouts/slideLayout155.xml"/><Relationship Id="rId2" Type="http://schemas.openxmlformats.org/officeDocument/2006/relationships/slideLayout" Target="../slideLayouts/slideLayout154.xml"/><Relationship Id="rId16" Type="http://schemas.openxmlformats.org/officeDocument/2006/relationships/theme" Target="../theme/theme16.xml"/><Relationship Id="rId15" Type="http://schemas.openxmlformats.org/officeDocument/2006/relationships/image" Target="../media/image3.png"/><Relationship Id="rId14" Type="http://schemas.openxmlformats.org/officeDocument/2006/relationships/tags" Target="../tags/tag32.xml"/><Relationship Id="rId13" Type="http://schemas.openxmlformats.org/officeDocument/2006/relationships/tags" Target="../tags/tag3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63.xml"/><Relationship Id="rId10" Type="http://schemas.openxmlformats.org/officeDocument/2006/relationships/slideLayout" Target="../slideLayouts/slideLayout162.xml"/><Relationship Id="rId1" Type="http://schemas.openxmlformats.org/officeDocument/2006/relationships/slideLayout" Target="../slideLayouts/slideLayout153.xml"/></Relationships>
</file>

<file path=ppt/slideMasters/_rels/slideMaster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2.xml"/><Relationship Id="rId8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69.xml"/><Relationship Id="rId5" Type="http://schemas.openxmlformats.org/officeDocument/2006/relationships/slideLayout" Target="../slideLayouts/slideLayout168.xml"/><Relationship Id="rId4" Type="http://schemas.openxmlformats.org/officeDocument/2006/relationships/slideLayout" Target="../slideLayouts/slideLayout167.xml"/><Relationship Id="rId3" Type="http://schemas.openxmlformats.org/officeDocument/2006/relationships/slideLayout" Target="../slideLayouts/slideLayout166.xml"/><Relationship Id="rId2" Type="http://schemas.openxmlformats.org/officeDocument/2006/relationships/slideLayout" Target="../slideLayouts/slideLayout165.xml"/><Relationship Id="rId16" Type="http://schemas.openxmlformats.org/officeDocument/2006/relationships/theme" Target="../theme/theme17.xml"/><Relationship Id="rId15" Type="http://schemas.openxmlformats.org/officeDocument/2006/relationships/image" Target="../media/image3.png"/><Relationship Id="rId14" Type="http://schemas.openxmlformats.org/officeDocument/2006/relationships/tags" Target="../tags/tag34.xml"/><Relationship Id="rId13" Type="http://schemas.openxmlformats.org/officeDocument/2006/relationships/tags" Target="../tags/tag33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73.xml"/><Relationship Id="rId1" Type="http://schemas.openxmlformats.org/officeDocument/2006/relationships/slideLayout" Target="../slideLayouts/slideLayout164.xml"/></Relationships>
</file>

<file path=ppt/slideMasters/_rels/slideMaster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3.xml"/><Relationship Id="rId8" Type="http://schemas.openxmlformats.org/officeDocument/2006/relationships/slideLayout" Target="../slideLayouts/slideLayout182.xml"/><Relationship Id="rId7" Type="http://schemas.openxmlformats.org/officeDocument/2006/relationships/slideLayout" Target="../slideLayouts/slideLayout181.xml"/><Relationship Id="rId6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8.xml"/><Relationship Id="rId3" Type="http://schemas.openxmlformats.org/officeDocument/2006/relationships/slideLayout" Target="../slideLayouts/slideLayout177.xml"/><Relationship Id="rId2" Type="http://schemas.openxmlformats.org/officeDocument/2006/relationships/slideLayout" Target="../slideLayouts/slideLayout176.xml"/><Relationship Id="rId16" Type="http://schemas.openxmlformats.org/officeDocument/2006/relationships/theme" Target="../theme/theme18.xml"/><Relationship Id="rId15" Type="http://schemas.openxmlformats.org/officeDocument/2006/relationships/image" Target="../media/image3.png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84.xml"/><Relationship Id="rId1" Type="http://schemas.openxmlformats.org/officeDocument/2006/relationships/slideLayout" Target="../slideLayouts/slideLayout175.xml"/></Relationships>
</file>

<file path=ppt/slideMasters/_rels/slideMaster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4.xml"/><Relationship Id="rId8" Type="http://schemas.openxmlformats.org/officeDocument/2006/relationships/slideLayout" Target="../slideLayouts/slideLayout193.xml"/><Relationship Id="rId7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1.xml"/><Relationship Id="rId5" Type="http://schemas.openxmlformats.org/officeDocument/2006/relationships/slideLayout" Target="../slideLayouts/slideLayout190.xml"/><Relationship Id="rId4" Type="http://schemas.openxmlformats.org/officeDocument/2006/relationships/slideLayout" Target="../slideLayouts/slideLayout189.xml"/><Relationship Id="rId3" Type="http://schemas.openxmlformats.org/officeDocument/2006/relationships/slideLayout" Target="../slideLayouts/slideLayout188.xml"/><Relationship Id="rId2" Type="http://schemas.openxmlformats.org/officeDocument/2006/relationships/slideLayout" Target="../slideLayouts/slideLayout187.xml"/><Relationship Id="rId16" Type="http://schemas.openxmlformats.org/officeDocument/2006/relationships/theme" Target="../theme/theme19.xml"/><Relationship Id="rId15" Type="http://schemas.openxmlformats.org/officeDocument/2006/relationships/image" Target="../media/image3.png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195.xml"/><Relationship Id="rId1" Type="http://schemas.openxmlformats.org/officeDocument/2006/relationships/slideLayout" Target="../slideLayouts/slideLayout186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tags" Target="../tags/tag4.xml"/><Relationship Id="rId12" Type="http://schemas.openxmlformats.org/officeDocument/2006/relationships/tags" Target="../tags/tag3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5" Type="http://schemas.openxmlformats.org/officeDocument/2006/relationships/theme" Target="../theme/theme3.xml"/><Relationship Id="rId14" Type="http://schemas.openxmlformats.org/officeDocument/2006/relationships/image" Target="../media/image3.png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5" Type="http://schemas.openxmlformats.org/officeDocument/2006/relationships/theme" Target="../theme/theme4.xml"/><Relationship Id="rId14" Type="http://schemas.openxmlformats.org/officeDocument/2006/relationships/image" Target="../media/image3.png"/><Relationship Id="rId13" Type="http://schemas.openxmlformats.org/officeDocument/2006/relationships/tags" Target="../tags/tag8.xml"/><Relationship Id="rId12" Type="http://schemas.openxmlformats.org/officeDocument/2006/relationships/tags" Target="../tags/tag7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9.xml"/><Relationship Id="rId8" Type="http://schemas.openxmlformats.org/officeDocument/2006/relationships/slideLayout" Target="../slideLayouts/slideLayout48.xml"/><Relationship Id="rId7" Type="http://schemas.openxmlformats.org/officeDocument/2006/relationships/slideLayout" Target="../slideLayouts/slideLayout47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5" Type="http://schemas.openxmlformats.org/officeDocument/2006/relationships/theme" Target="../theme/theme5.xml"/><Relationship Id="rId14" Type="http://schemas.openxmlformats.org/officeDocument/2006/relationships/image" Target="../media/image3.png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1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9.xml"/><Relationship Id="rId8" Type="http://schemas.openxmlformats.org/officeDocument/2006/relationships/slideLayout" Target="../slideLayouts/slideLayout58.xml"/><Relationship Id="rId7" Type="http://schemas.openxmlformats.org/officeDocument/2006/relationships/slideLayout" Target="../slideLayouts/slideLayout57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5" Type="http://schemas.openxmlformats.org/officeDocument/2006/relationships/theme" Target="../theme/theme6.xml"/><Relationship Id="rId14" Type="http://schemas.openxmlformats.org/officeDocument/2006/relationships/image" Target="../media/image3.png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1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67.xml"/><Relationship Id="rId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64.xml"/><Relationship Id="rId3" Type="http://schemas.openxmlformats.org/officeDocument/2006/relationships/slideLayout" Target="../slideLayouts/slideLayout63.xml"/><Relationship Id="rId2" Type="http://schemas.openxmlformats.org/officeDocument/2006/relationships/slideLayout" Target="../slideLayouts/slideLayout62.xml"/><Relationship Id="rId15" Type="http://schemas.openxmlformats.org/officeDocument/2006/relationships/theme" Target="../theme/theme7.xml"/><Relationship Id="rId14" Type="http://schemas.openxmlformats.org/officeDocument/2006/relationships/image" Target="../media/image3.png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1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9.xml"/><Relationship Id="rId8" Type="http://schemas.openxmlformats.org/officeDocument/2006/relationships/slideLayout" Target="../slideLayouts/slideLayout78.xml"/><Relationship Id="rId7" Type="http://schemas.openxmlformats.org/officeDocument/2006/relationships/slideLayout" Target="../slideLayouts/slideLayout77.xml"/><Relationship Id="rId6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5.xml"/><Relationship Id="rId4" Type="http://schemas.openxmlformats.org/officeDocument/2006/relationships/slideLayout" Target="../slideLayouts/slideLayout74.xml"/><Relationship Id="rId3" Type="http://schemas.openxmlformats.org/officeDocument/2006/relationships/slideLayout" Target="../slideLayouts/slideLayout73.xml"/><Relationship Id="rId2" Type="http://schemas.openxmlformats.org/officeDocument/2006/relationships/slideLayout" Target="../slideLayouts/slideLayout72.xml"/><Relationship Id="rId15" Type="http://schemas.openxmlformats.org/officeDocument/2006/relationships/theme" Target="../theme/theme8.xml"/><Relationship Id="rId14" Type="http://schemas.openxmlformats.org/officeDocument/2006/relationships/image" Target="../media/image3.png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1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9.xml"/><Relationship Id="rId8" Type="http://schemas.openxmlformats.org/officeDocument/2006/relationships/slideLayout" Target="../slideLayouts/slideLayout88.xml"/><Relationship Id="rId7" Type="http://schemas.openxmlformats.org/officeDocument/2006/relationships/slideLayout" Target="../slideLayouts/slideLayout87.xml"/><Relationship Id="rId6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5.xml"/><Relationship Id="rId4" Type="http://schemas.openxmlformats.org/officeDocument/2006/relationships/slideLayout" Target="../slideLayouts/slideLayout84.xml"/><Relationship Id="rId3" Type="http://schemas.openxmlformats.org/officeDocument/2006/relationships/slideLayout" Target="../slideLayouts/slideLayout83.xml"/><Relationship Id="rId2" Type="http://schemas.openxmlformats.org/officeDocument/2006/relationships/slideLayout" Target="../slideLayouts/slideLayout82.xml"/><Relationship Id="rId15" Type="http://schemas.openxmlformats.org/officeDocument/2006/relationships/theme" Target="../theme/theme9.xml"/><Relationship Id="rId14" Type="http://schemas.openxmlformats.org/officeDocument/2006/relationships/image" Target="../media/image3.png"/><Relationship Id="rId13" Type="http://schemas.openxmlformats.org/officeDocument/2006/relationships/tags" Target="../tags/tag18.xml"/><Relationship Id="rId12" Type="http://schemas.openxmlformats.org/officeDocument/2006/relationships/tags" Target="../tags/tag17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91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91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991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5"/>
        </a:buBlip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91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91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91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991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5"/>
        </a:buBlip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991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5"/>
        </a:buBlip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991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5"/>
        </a:buBlip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991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5"/>
        </a:buBlip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991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5"/>
        </a:buBlip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91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91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91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91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91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91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91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91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98FEE-586F-47C1-9B79-10FE768CE6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C22BA-0695-4AD6-8D7E-E624693C55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1.xml"/><Relationship Id="rId3" Type="http://schemas.openxmlformats.org/officeDocument/2006/relationships/image" Target="../media/image5.png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82.xml"/><Relationship Id="rId4" Type="http://schemas.openxmlformats.org/officeDocument/2006/relationships/tags" Target="../tags/tag62.xml"/><Relationship Id="rId3" Type="http://schemas.openxmlformats.org/officeDocument/2006/relationships/image" Target="../media/image5.png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7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18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6" Type="http://schemas.openxmlformats.org/officeDocument/2006/relationships/notesSlide" Target="../notesSlides/notesSlide11.xml"/><Relationship Id="rId15" Type="http://schemas.openxmlformats.org/officeDocument/2006/relationships/slideLayout" Target="../slideLayouts/slideLayout107.xml"/><Relationship Id="rId14" Type="http://schemas.openxmlformats.org/officeDocument/2006/relationships/image" Target="../media/image5.png"/><Relationship Id="rId13" Type="http://schemas.openxmlformats.org/officeDocument/2006/relationships/tags" Target="../tags/tag75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tags" Target="../tags/tag6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7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7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8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2.xml"/><Relationship Id="rId8" Type="http://schemas.openxmlformats.org/officeDocument/2006/relationships/diagramQuickStyle" Target="../diagrams/quickStyle2.xml"/><Relationship Id="rId7" Type="http://schemas.openxmlformats.org/officeDocument/2006/relationships/diagramLayout" Target="../diagrams/layout2.xml"/><Relationship Id="rId6" Type="http://schemas.openxmlformats.org/officeDocument/2006/relationships/diagramData" Target="../diagrams/data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3" Type="http://schemas.openxmlformats.org/officeDocument/2006/relationships/notesSlide" Target="../notesSlides/notesSlide14.xml"/><Relationship Id="rId12" Type="http://schemas.openxmlformats.org/officeDocument/2006/relationships/slideLayout" Target="../slideLayouts/slideLayout132.xml"/><Relationship Id="rId11" Type="http://schemas.openxmlformats.org/officeDocument/2006/relationships/image" Target="../media/image25.png"/><Relationship Id="rId10" Type="http://schemas.microsoft.com/office/2007/relationships/diagramDrawing" Target="../diagrams/drawing2.xml"/><Relationship Id="rId1" Type="http://schemas.openxmlformats.org/officeDocument/2006/relationships/diagramData" Target="../diagrams/data1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32.xml"/><Relationship Id="rId2" Type="http://schemas.openxmlformats.org/officeDocument/2006/relationships/image" Target="../media/image26.emf"/><Relationship Id="rId1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4.xml"/><Relationship Id="rId3" Type="http://schemas.openxmlformats.org/officeDocument/2006/relationships/image" Target="../media/image5.png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85.xml"/><Relationship Id="rId2" Type="http://schemas.openxmlformats.org/officeDocument/2006/relationships/image" Target="../media/image27.emf"/><Relationship Id="rId1" Type="http://schemas.openxmlformats.org/officeDocument/2006/relationships/oleObject" Target="../embeddings/oleObject2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07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92.xml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48.xml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59.xml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70.xml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26.xml"/><Relationship Id="rId6" Type="http://schemas.openxmlformats.org/officeDocument/2006/relationships/tags" Target="../tags/tag80.xml"/><Relationship Id="rId5" Type="http://schemas.openxmlformats.org/officeDocument/2006/relationships/image" Target="../media/image5.png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emf"/><Relationship Id="rId7" Type="http://schemas.openxmlformats.org/officeDocument/2006/relationships/image" Target="../media/image12.emf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5" Type="http://schemas.openxmlformats.org/officeDocument/2006/relationships/slideLayout" Target="../slideLayouts/slideLayout128.xml"/><Relationship Id="rId14" Type="http://schemas.openxmlformats.org/officeDocument/2006/relationships/image" Target="../media/image19.png"/><Relationship Id="rId13" Type="http://schemas.openxmlformats.org/officeDocument/2006/relationships/image" Target="../media/image18.jpeg"/><Relationship Id="rId12" Type="http://schemas.openxmlformats.org/officeDocument/2006/relationships/image" Target="../media/image17.png"/><Relationship Id="rId11" Type="http://schemas.openxmlformats.org/officeDocument/2006/relationships/image" Target="../media/image16.png"/><Relationship Id="rId10" Type="http://schemas.openxmlformats.org/officeDocument/2006/relationships/image" Target="../media/image15.png"/><Relationship Id="rId1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2.xml"/><Relationship Id="rId4" Type="http://schemas.openxmlformats.org/officeDocument/2006/relationships/tags" Target="../tags/tag47.xml"/><Relationship Id="rId3" Type="http://schemas.openxmlformats.org/officeDocument/2006/relationships/image" Target="../media/image5.png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2.xml"/><Relationship Id="rId4" Type="http://schemas.openxmlformats.org/officeDocument/2006/relationships/tags" Target="../tags/tag50.xml"/><Relationship Id="rId3" Type="http://schemas.openxmlformats.org/officeDocument/2006/relationships/image" Target="../media/image5.png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52.xml"/><Relationship Id="rId4" Type="http://schemas.openxmlformats.org/officeDocument/2006/relationships/tags" Target="../tags/tag53.xml"/><Relationship Id="rId3" Type="http://schemas.openxmlformats.org/officeDocument/2006/relationships/image" Target="../media/image5.png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62.xml"/><Relationship Id="rId4" Type="http://schemas.openxmlformats.org/officeDocument/2006/relationships/tags" Target="../tags/tag56.xml"/><Relationship Id="rId3" Type="http://schemas.openxmlformats.org/officeDocument/2006/relationships/image" Target="../media/image5.png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2.xml"/><Relationship Id="rId4" Type="http://schemas.openxmlformats.org/officeDocument/2006/relationships/tags" Target="../tags/tag59.xml"/><Relationship Id="rId3" Type="http://schemas.openxmlformats.org/officeDocument/2006/relationships/image" Target="../media/image5.png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湖南省非税收入征缴       服务平台建设情况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>
            <a:normAutofit lnSpcReduction="20000"/>
          </a:bodyPr>
          <a:lstStyle/>
          <a:p>
            <a:endParaRPr lang="zh-CN" altLang="en-US" dirty="0"/>
          </a:p>
          <a:p>
            <a:r>
              <a:rPr lang="zh-CN" altLang="en-US" dirty="0"/>
              <a:t>征管二处    </a:t>
            </a:r>
            <a:r>
              <a:rPr lang="en-US" altLang="zh-CN" dirty="0"/>
              <a:t>2017</a:t>
            </a:r>
            <a:r>
              <a:rPr lang="zh-CN" altLang="en-US" dirty="0"/>
              <a:t>年</a:t>
            </a:r>
            <a:r>
              <a:rPr lang="en-US" altLang="zh-CN" dirty="0"/>
              <a:t>7</a:t>
            </a:r>
            <a:r>
              <a:rPr lang="zh-CN" altLang="en-US" dirty="0"/>
              <a:t>月</a:t>
            </a:r>
            <a:endParaRPr lang="zh-CN" altLang="en-US" dirty="0"/>
          </a:p>
        </p:txBody>
      </p:sp>
      <p:pic>
        <p:nvPicPr>
          <p:cNvPr id="3077" name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1813" y="5659438"/>
            <a:ext cx="5170487" cy="968375"/>
          </a:xfrm>
          <a:prstGeom prst="rect">
            <a:avLst/>
          </a:prstGeom>
          <a:noFill/>
          <a:ln w="12700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二、平台建设的基本路径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1478280"/>
            <a:ext cx="10515600" cy="471424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2.3  </a:t>
            </a:r>
            <a:r>
              <a:rPr lang="zh-CN" altLang="en-US" dirty="0"/>
              <a:t>横向和纵向的互联互通</a:t>
            </a:r>
            <a:endParaRPr lang="zh-CN" altLang="en-US" dirty="0"/>
          </a:p>
          <a:p>
            <a:pPr>
              <a:spcBef>
                <a:spcPct val="50000"/>
              </a:spcBef>
            </a:pPr>
            <a:r>
              <a:rPr lang="zh-CN" altLang="en-US" dirty="0"/>
              <a:t>      </a:t>
            </a:r>
            <a:endParaRPr lang="zh-CN" altLang="en-US" dirty="0"/>
          </a:p>
          <a:p>
            <a:pPr>
              <a:spcBef>
                <a:spcPct val="50000"/>
              </a:spcBef>
            </a:pPr>
            <a:r>
              <a:rPr lang="zh-CN" altLang="en-US" dirty="0"/>
              <a:t>       </a:t>
            </a:r>
            <a:r>
              <a:rPr lang="zh-CN" dirty="0">
                <a:latin typeface="Garamond" pitchFamily="18" charset="0"/>
                <a:ea typeface="宋体" panose="02010600030101010101" pitchFamily="2" charset="-122"/>
              </a:rPr>
              <a:t>数据残缺，严重制约决策的科学性。因此，</a:t>
            </a:r>
            <a:r>
              <a:rPr lang="zh-CN" dirty="0">
                <a:latin typeface="Garamond" pitchFamily="18" charset="0"/>
                <a:ea typeface="宋体" panose="02010600030101010101" pitchFamily="2" charset="-122"/>
                <a:sym typeface="+mn-ea"/>
              </a:rPr>
              <a:t>数据的联通十分重要，必须打通数据壁垒，打破信息孤岛，及时掌握第一手数据。</a:t>
            </a:r>
            <a:endParaRPr lang="zh-CN" dirty="0">
              <a:latin typeface="Garamond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/>
              <a:t>      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原则上省本级运行稳定后向市县推介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   鼓励市县与省本级同步进行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7" name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1813" y="5659438"/>
            <a:ext cx="5170487" cy="968375"/>
          </a:xfrm>
          <a:prstGeom prst="rect">
            <a:avLst/>
          </a:prstGeom>
          <a:noFill/>
          <a:ln w="12700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5534060" y="5511591"/>
            <a:ext cx="1400622" cy="37860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69000"/>
                </a:scheme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</a:gsLst>
            <a:lin ang="4800000" scaled="0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3" name="Freeform 5"/>
          <p:cNvSpPr/>
          <p:nvPr/>
        </p:nvSpPr>
        <p:spPr bwMode="auto">
          <a:xfrm rot="18900000">
            <a:off x="4428550" y="1625590"/>
            <a:ext cx="1838749" cy="2350484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solidFill>
            <a:srgbClr val="18478F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689" tIns="54844" rIns="109689" bIns="54844" numCol="1" anchor="t" anchorCtr="0" compatLnSpc="1"/>
          <a:lstStyle/>
          <a:p>
            <a:endParaRPr lang="bg-BG" sz="900" dirty="0">
              <a:latin typeface="微软雅黑" panose="020B0503020204020204" charset="-122"/>
            </a:endParaRPr>
          </a:p>
        </p:txBody>
      </p:sp>
      <p:sp>
        <p:nvSpPr>
          <p:cNvPr id="24" name="TextBox 54"/>
          <p:cNvSpPr txBox="1"/>
          <p:nvPr/>
        </p:nvSpPr>
        <p:spPr>
          <a:xfrm>
            <a:off x="4612427" y="2061112"/>
            <a:ext cx="1429012" cy="1197610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A</a:t>
            </a:r>
            <a:endParaRPr lang="id-ID" sz="72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25" name="Freeform 5"/>
          <p:cNvSpPr/>
          <p:nvPr/>
        </p:nvSpPr>
        <p:spPr bwMode="auto">
          <a:xfrm rot="2700000">
            <a:off x="6142272" y="1625895"/>
            <a:ext cx="1839228" cy="2349872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689" tIns="54844" rIns="109689" bIns="54844" numCol="1" anchor="t" anchorCtr="0" compatLnSpc="1"/>
          <a:lstStyle/>
          <a:p>
            <a:endParaRPr lang="bg-BG" sz="900" dirty="0">
              <a:latin typeface="微软雅黑" panose="020B0503020204020204" charset="-122"/>
            </a:endParaRPr>
          </a:p>
        </p:txBody>
      </p:sp>
      <p:sp>
        <p:nvSpPr>
          <p:cNvPr id="26" name="TextBox 55"/>
          <p:cNvSpPr txBox="1"/>
          <p:nvPr/>
        </p:nvSpPr>
        <p:spPr>
          <a:xfrm>
            <a:off x="6331703" y="2061112"/>
            <a:ext cx="1429012" cy="1197610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B</a:t>
            </a:r>
            <a:endParaRPr lang="id-ID" sz="72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27" name="Freeform 5"/>
          <p:cNvSpPr/>
          <p:nvPr/>
        </p:nvSpPr>
        <p:spPr bwMode="auto">
          <a:xfrm rot="2700000" flipH="1">
            <a:off x="4428308" y="3197561"/>
            <a:ext cx="1839228" cy="2349872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689" tIns="54844" rIns="109689" bIns="54844" numCol="1" anchor="t" anchorCtr="0" compatLnSpc="1"/>
          <a:lstStyle/>
          <a:p>
            <a:endParaRPr lang="bg-BG" sz="900" dirty="0">
              <a:latin typeface="微软雅黑" panose="020B0503020204020204" charset="-122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4612427" y="3772454"/>
            <a:ext cx="1429012" cy="1197610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C</a:t>
            </a:r>
            <a:endParaRPr lang="id-ID" sz="72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29" name="Freeform 5"/>
          <p:cNvSpPr/>
          <p:nvPr/>
        </p:nvSpPr>
        <p:spPr bwMode="auto">
          <a:xfrm rot="18900000" flipH="1">
            <a:off x="6142511" y="3197256"/>
            <a:ext cx="1838749" cy="2350485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689" tIns="54844" rIns="109689" bIns="54844" numCol="1" anchor="t" anchorCtr="0" compatLnSpc="1"/>
          <a:lstStyle/>
          <a:p>
            <a:endParaRPr lang="bg-BG" sz="900" dirty="0">
              <a:latin typeface="微软雅黑" panose="020B0503020204020204" charset="-122"/>
            </a:endParaRPr>
          </a:p>
        </p:txBody>
      </p:sp>
      <p:sp>
        <p:nvSpPr>
          <p:cNvPr id="30" name="TextBox 57"/>
          <p:cNvSpPr txBox="1"/>
          <p:nvPr/>
        </p:nvSpPr>
        <p:spPr>
          <a:xfrm>
            <a:off x="6331703" y="3772454"/>
            <a:ext cx="1429012" cy="1197610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D</a:t>
            </a:r>
            <a:endParaRPr lang="id-ID" sz="72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31" name="Oval 21"/>
          <p:cNvSpPr/>
          <p:nvPr/>
        </p:nvSpPr>
        <p:spPr>
          <a:xfrm>
            <a:off x="3577428" y="2265360"/>
            <a:ext cx="656104" cy="656275"/>
          </a:xfrm>
          <a:prstGeom prst="ellipse">
            <a:avLst/>
          </a:prstGeom>
          <a:solidFill>
            <a:srgbClr val="18478F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21870" tIns="60934" rIns="121870" bIns="60934" rtlCol="0" anchor="ctr"/>
          <a:lstStyle/>
          <a:p>
            <a:pPr algn="ctr"/>
            <a:endParaRPr lang="en-US" sz="900" dirty="0">
              <a:latin typeface="微软雅黑" panose="020B0503020204020204" charset="-122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8292462" y="2196451"/>
            <a:ext cx="656105" cy="65627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r>
              <a:rPr lang="en-US" sz="900" dirty="0">
                <a:latin typeface="微软雅黑" panose="020B0503020204020204" charset="-122"/>
              </a:rPr>
              <a:t> </a:t>
            </a:r>
            <a:endParaRPr lang="en-US" sz="900" dirty="0">
              <a:latin typeface="微软雅黑" panose="020B0503020204020204" charset="-122"/>
            </a:endParaRPr>
          </a:p>
        </p:txBody>
      </p:sp>
      <p:sp>
        <p:nvSpPr>
          <p:cNvPr id="33" name="Oval 23"/>
          <p:cNvSpPr/>
          <p:nvPr/>
        </p:nvSpPr>
        <p:spPr>
          <a:xfrm>
            <a:off x="3613961" y="4020455"/>
            <a:ext cx="656104" cy="65627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21870" tIns="60934" rIns="121870" bIns="60934" rtlCol="0" anchor="ctr"/>
          <a:lstStyle/>
          <a:p>
            <a:pPr algn="ctr"/>
            <a:endParaRPr lang="en-US" sz="900" dirty="0">
              <a:latin typeface="微软雅黑" panose="020B0503020204020204" charset="-122"/>
            </a:endParaRPr>
          </a:p>
        </p:txBody>
      </p:sp>
      <p:sp>
        <p:nvSpPr>
          <p:cNvPr id="34" name="Oval 26"/>
          <p:cNvSpPr/>
          <p:nvPr/>
        </p:nvSpPr>
        <p:spPr>
          <a:xfrm>
            <a:off x="8305159" y="4028850"/>
            <a:ext cx="656104" cy="65627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21870" tIns="60934" rIns="121870" bIns="60934" rtlCol="0" anchor="ctr"/>
          <a:lstStyle/>
          <a:p>
            <a:pPr algn="ctr"/>
            <a:endParaRPr lang="en-US" sz="900" dirty="0">
              <a:latin typeface="微软雅黑" panose="020B050302020402020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376211" y="2102270"/>
            <a:ext cx="2231741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-12526" y="2265360"/>
            <a:ext cx="3330101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b="1" smtClean="0">
                <a:solidFill>
                  <a:srgbClr val="18478F"/>
                </a:solidFill>
                <a:latin typeface="Open Sans" panose="020B0606030504020204" pitchFamily="34" charset="0"/>
                <a:ea typeface="微软雅黑" panose="020B0503020204020204" charset="-122"/>
              </a:rPr>
              <a:t>提供丰富的电子化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charset="-122"/>
            </a:endParaRPr>
          </a:p>
          <a:p>
            <a:pPr algn="r"/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微软雅黑" panose="020B0503020204020204" charset="-122"/>
              </a:rPr>
              <a:t>收缴手段</a:t>
            </a:r>
            <a:endParaRPr lang="zh-CN" altLang="en-US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-280610" y="4203118"/>
            <a:ext cx="364116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实现财政数据的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实时共享</a:t>
            </a:r>
            <a:endParaRPr lang="zh-CN" altLang="en-US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010715" y="3897843"/>
            <a:ext cx="273449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打造非税征缴服务平台</a:t>
            </a:r>
            <a:endParaRPr lang="en-US" b="1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256833" y="1852049"/>
            <a:ext cx="4124942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解决内外网的</a:t>
            </a:r>
            <a:endParaRPr lang="en-US" altLang="zh-CN" b="1" dirty="0" smtClean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b="1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数据交换问题</a:t>
            </a:r>
            <a:endParaRPr lang="en-US" altLang="en-US" b="1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TextBox 54"/>
          <p:cNvSpPr txBox="1"/>
          <p:nvPr/>
        </p:nvSpPr>
        <p:spPr>
          <a:xfrm>
            <a:off x="3653527" y="2319248"/>
            <a:ext cx="503907" cy="520700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A</a:t>
            </a:r>
            <a:endParaRPr lang="id-ID" sz="28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41" name="TextBox 55"/>
          <p:cNvSpPr txBox="1"/>
          <p:nvPr/>
        </p:nvSpPr>
        <p:spPr>
          <a:xfrm>
            <a:off x="8368561" y="2263036"/>
            <a:ext cx="503907" cy="520700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B</a:t>
            </a:r>
            <a:endParaRPr lang="id-ID" sz="28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42" name="TextBox 56"/>
          <p:cNvSpPr txBox="1"/>
          <p:nvPr/>
        </p:nvSpPr>
        <p:spPr>
          <a:xfrm>
            <a:off x="3690060" y="4087040"/>
            <a:ext cx="503907" cy="520700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C</a:t>
            </a:r>
            <a:endParaRPr lang="id-ID" sz="28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43" name="TextBox 57"/>
          <p:cNvSpPr txBox="1"/>
          <p:nvPr/>
        </p:nvSpPr>
        <p:spPr>
          <a:xfrm>
            <a:off x="8381258" y="4095435"/>
            <a:ext cx="503907" cy="520700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D</a:t>
            </a:r>
            <a:endParaRPr lang="id-ID" sz="28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48975" y="307818"/>
            <a:ext cx="40690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三、平台建设进展</a:t>
            </a:r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 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6175" y="1187450"/>
            <a:ext cx="2814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3.1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总体目标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7" name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1813" y="5659438"/>
            <a:ext cx="5170487" cy="968375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199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99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199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699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199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699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199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699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199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/>
      <p:bldP spid="25" grpId="0" bldLvl="0" animBg="1"/>
      <p:bldP spid="26" grpId="0"/>
      <p:bldP spid="27" grpId="0" bldLvl="0" animBg="1"/>
      <p:bldP spid="28" grpId="0"/>
      <p:bldP spid="29" grpId="0" bldLvl="0" animBg="1"/>
      <p:bldP spid="30" grpId="0"/>
      <p:bldP spid="31" grpId="0" bldLvl="0" animBg="1"/>
      <p:bldP spid="32" grpId="0" bldLvl="0" animBg="1"/>
      <p:bldP spid="33" grpId="0" bldLvl="0" animBg="1"/>
      <p:bldP spid="34" grpId="0" bldLvl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5534060" y="5511591"/>
            <a:ext cx="1400622" cy="37860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69000"/>
                </a:scheme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</a:gsLst>
            <a:lin ang="4800000" scaled="0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376211" y="2102270"/>
            <a:ext cx="2231741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48975" y="307818"/>
            <a:ext cx="40690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三、平台建设进展</a:t>
            </a:r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 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6175" y="1187450"/>
            <a:ext cx="28143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3.2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移动征缴服务平台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58950" y="2409190"/>
            <a:ext cx="895032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2017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年，与银联商务合作，对原有学校缴费的网上缴费系统进行升级，打造了湖南非税移动缴费平台，支持支付宝、微信等多种移动缴费方式。省本级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23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所高校、邵阳市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所中小学、永兴县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所中小学接入了本平台，用户体验不错，有不少市县陆续申请接入平台。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为更好地发挥平台的作用，正着手打造非税移动缴费平台的升级版。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7" name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1813" y="5659438"/>
            <a:ext cx="5170487" cy="968375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MH_Other_2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6621968" y="2523953"/>
            <a:ext cx="545928" cy="254012"/>
          </a:xfrm>
          <a:custGeom>
            <a:avLst/>
            <a:gdLst>
              <a:gd name="T0" fmla="*/ 1292625151 w 122"/>
              <a:gd name="T1" fmla="*/ 366097780 h 76"/>
              <a:gd name="T2" fmla="*/ 1468164076 w 122"/>
              <a:gd name="T3" fmla="*/ 318345722 h 76"/>
              <a:gd name="T4" fmla="*/ 1946915316 w 122"/>
              <a:gd name="T5" fmla="*/ 318345722 h 76"/>
              <a:gd name="T6" fmla="*/ 1021331184 w 122"/>
              <a:gd name="T7" fmla="*/ 0 h 76"/>
              <a:gd name="T8" fmla="*/ 1021331184 w 122"/>
              <a:gd name="T9" fmla="*/ 0 h 76"/>
              <a:gd name="T10" fmla="*/ 1005376005 w 122"/>
              <a:gd name="T11" fmla="*/ 0 h 76"/>
              <a:gd name="T12" fmla="*/ 989416831 w 122"/>
              <a:gd name="T13" fmla="*/ 0 h 76"/>
              <a:gd name="T14" fmla="*/ 989416831 w 122"/>
              <a:gd name="T15" fmla="*/ 0 h 76"/>
              <a:gd name="T16" fmla="*/ 0 w 122"/>
              <a:gd name="T17" fmla="*/ 318345722 h 76"/>
              <a:gd name="T18" fmla="*/ 510665592 w 122"/>
              <a:gd name="T19" fmla="*/ 318345722 h 76"/>
              <a:gd name="T20" fmla="*/ 702167686 w 122"/>
              <a:gd name="T21" fmla="*/ 366097780 h 76"/>
              <a:gd name="T22" fmla="*/ 351081845 w 122"/>
              <a:gd name="T23" fmla="*/ 1209712150 h 76"/>
              <a:gd name="T24" fmla="*/ 1627747823 w 122"/>
              <a:gd name="T25" fmla="*/ 1209712150 h 76"/>
              <a:gd name="T26" fmla="*/ 1292625151 w 122"/>
              <a:gd name="T27" fmla="*/ 366097780 h 76"/>
              <a:gd name="T28" fmla="*/ 989416831 w 122"/>
              <a:gd name="T29" fmla="*/ 175089549 h 76"/>
              <a:gd name="T30" fmla="*/ 1196874104 w 122"/>
              <a:gd name="T31" fmla="*/ 318345722 h 76"/>
              <a:gd name="T32" fmla="*/ 766000385 w 122"/>
              <a:gd name="T33" fmla="*/ 318345722 h 76"/>
              <a:gd name="T34" fmla="*/ 989416831 w 122"/>
              <a:gd name="T35" fmla="*/ 175089549 h 76"/>
              <a:gd name="T36" fmla="*/ 973457658 w 122"/>
              <a:gd name="T37" fmla="*/ 907285110 h 76"/>
              <a:gd name="T38" fmla="*/ 734082038 w 122"/>
              <a:gd name="T39" fmla="*/ 668524820 h 76"/>
              <a:gd name="T40" fmla="*/ 973457658 w 122"/>
              <a:gd name="T41" fmla="*/ 429764531 h 76"/>
              <a:gd name="T42" fmla="*/ 1212833278 w 122"/>
              <a:gd name="T43" fmla="*/ 668524820 h 76"/>
              <a:gd name="T44" fmla="*/ 973457658 w 122"/>
              <a:gd name="T45" fmla="*/ 907285110 h 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22" h="76">
                <a:moveTo>
                  <a:pt x="81" y="23"/>
                </a:moveTo>
                <a:cubicBezTo>
                  <a:pt x="81" y="23"/>
                  <a:pt x="84" y="4"/>
                  <a:pt x="92" y="20"/>
                </a:cubicBezTo>
                <a:cubicBezTo>
                  <a:pt x="122" y="20"/>
                  <a:pt x="122" y="20"/>
                  <a:pt x="122" y="20"/>
                </a:cubicBezTo>
                <a:cubicBezTo>
                  <a:pt x="122" y="20"/>
                  <a:pt x="120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0"/>
                  <a:pt x="63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3" y="0"/>
                  <a:pt x="0" y="20"/>
                  <a:pt x="0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41" y="4"/>
                  <a:pt x="44" y="23"/>
                  <a:pt x="44" y="23"/>
                </a:cubicBezTo>
                <a:cubicBezTo>
                  <a:pt x="29" y="29"/>
                  <a:pt x="22" y="76"/>
                  <a:pt x="22" y="76"/>
                </a:cubicBezTo>
                <a:cubicBezTo>
                  <a:pt x="102" y="76"/>
                  <a:pt x="102" y="76"/>
                  <a:pt x="102" y="76"/>
                </a:cubicBezTo>
                <a:cubicBezTo>
                  <a:pt x="102" y="76"/>
                  <a:pt x="95" y="29"/>
                  <a:pt x="81" y="23"/>
                </a:cubicBezTo>
                <a:close/>
                <a:moveTo>
                  <a:pt x="62" y="11"/>
                </a:moveTo>
                <a:cubicBezTo>
                  <a:pt x="68" y="11"/>
                  <a:pt x="74" y="15"/>
                  <a:pt x="75" y="20"/>
                </a:cubicBezTo>
                <a:cubicBezTo>
                  <a:pt x="48" y="20"/>
                  <a:pt x="48" y="20"/>
                  <a:pt x="48" y="20"/>
                </a:cubicBezTo>
                <a:cubicBezTo>
                  <a:pt x="50" y="15"/>
                  <a:pt x="55" y="11"/>
                  <a:pt x="62" y="11"/>
                </a:cubicBezTo>
                <a:close/>
                <a:moveTo>
                  <a:pt x="61" y="57"/>
                </a:moveTo>
                <a:cubicBezTo>
                  <a:pt x="53" y="57"/>
                  <a:pt x="46" y="50"/>
                  <a:pt x="46" y="42"/>
                </a:cubicBezTo>
                <a:cubicBezTo>
                  <a:pt x="46" y="33"/>
                  <a:pt x="53" y="27"/>
                  <a:pt x="61" y="27"/>
                </a:cubicBezTo>
                <a:cubicBezTo>
                  <a:pt x="70" y="27"/>
                  <a:pt x="76" y="33"/>
                  <a:pt x="76" y="42"/>
                </a:cubicBezTo>
                <a:cubicBezTo>
                  <a:pt x="76" y="50"/>
                  <a:pt x="70" y="57"/>
                  <a:pt x="61" y="57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</p:spPr>
        <p:txBody>
          <a:bodyPr lIns="108829" tIns="54414" rIns="108829" bIns="54414">
            <a:normAutofit fontScale="57500" lnSpcReduction="20000"/>
          </a:bodyPr>
          <a:lstStyle/>
          <a:p>
            <a:pPr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97" name="MH_SubTitle_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373706" y="3178964"/>
            <a:ext cx="5017034" cy="369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9" tIns="54414" rIns="108829" bIns="54414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chemeClr val="accent1"/>
                </a:solidFill>
              </a:rPr>
              <a:t>实现执收单位、代理银行和财政部门之间的信息共享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cxnSp>
        <p:nvCxnSpPr>
          <p:cNvPr id="98" name="MH_Other_3"/>
          <p:cNvCxnSpPr/>
          <p:nvPr>
            <p:custDataLst>
              <p:tags r:id="rId3"/>
            </p:custDataLst>
          </p:nvPr>
        </p:nvCxnSpPr>
        <p:spPr bwMode="auto">
          <a:xfrm>
            <a:off x="6509821" y="3003391"/>
            <a:ext cx="5793210" cy="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MH_Other_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6653708" y="3538412"/>
            <a:ext cx="482448" cy="242899"/>
          </a:xfrm>
          <a:custGeom>
            <a:avLst/>
            <a:gdLst>
              <a:gd name="T0" fmla="*/ 0 w 152"/>
              <a:gd name="T1" fmla="*/ 56589302 h 102"/>
              <a:gd name="T2" fmla="*/ 0 w 152"/>
              <a:gd name="T3" fmla="*/ 767988738 h 102"/>
              <a:gd name="T4" fmla="*/ 387358839 w 152"/>
              <a:gd name="T5" fmla="*/ 315280006 h 102"/>
              <a:gd name="T6" fmla="*/ 0 w 152"/>
              <a:gd name="T7" fmla="*/ 56589302 h 102"/>
              <a:gd name="T8" fmla="*/ 1218565223 w 152"/>
              <a:gd name="T9" fmla="*/ 0 h 102"/>
              <a:gd name="T10" fmla="*/ 1218565223 w 152"/>
              <a:gd name="T11" fmla="*/ 0 h 102"/>
              <a:gd name="T12" fmla="*/ 24209040 w 152"/>
              <a:gd name="T13" fmla="*/ 0 h 102"/>
              <a:gd name="T14" fmla="*/ 629457758 w 152"/>
              <a:gd name="T15" fmla="*/ 404205647 h 102"/>
              <a:gd name="T16" fmla="*/ 1218565223 w 152"/>
              <a:gd name="T17" fmla="*/ 0 h 102"/>
              <a:gd name="T18" fmla="*/ 645599012 w 152"/>
              <a:gd name="T19" fmla="*/ 468878323 h 102"/>
              <a:gd name="T20" fmla="*/ 645599012 w 152"/>
              <a:gd name="T21" fmla="*/ 468878323 h 102"/>
              <a:gd name="T22" fmla="*/ 629457758 w 152"/>
              <a:gd name="T23" fmla="*/ 468878323 h 102"/>
              <a:gd name="T24" fmla="*/ 629457758 w 152"/>
              <a:gd name="T25" fmla="*/ 468878323 h 102"/>
              <a:gd name="T26" fmla="*/ 629457758 w 152"/>
              <a:gd name="T27" fmla="*/ 468878323 h 102"/>
              <a:gd name="T28" fmla="*/ 629457758 w 152"/>
              <a:gd name="T29" fmla="*/ 468878323 h 102"/>
              <a:gd name="T30" fmla="*/ 629457758 w 152"/>
              <a:gd name="T31" fmla="*/ 468878323 h 102"/>
              <a:gd name="T32" fmla="*/ 613319345 w 152"/>
              <a:gd name="T33" fmla="*/ 468878323 h 102"/>
              <a:gd name="T34" fmla="*/ 613319345 w 152"/>
              <a:gd name="T35" fmla="*/ 468878323 h 102"/>
              <a:gd name="T36" fmla="*/ 443847545 w 152"/>
              <a:gd name="T37" fmla="*/ 347616344 h 102"/>
              <a:gd name="T38" fmla="*/ 32279667 w 152"/>
              <a:gd name="T39" fmla="*/ 824578041 h 102"/>
              <a:gd name="T40" fmla="*/ 1186285557 w 152"/>
              <a:gd name="T41" fmla="*/ 824578041 h 102"/>
              <a:gd name="T42" fmla="*/ 806997345 w 152"/>
              <a:gd name="T43" fmla="*/ 355699718 h 102"/>
              <a:gd name="T44" fmla="*/ 645599012 w 152"/>
              <a:gd name="T45" fmla="*/ 468878323 h 102"/>
              <a:gd name="T46" fmla="*/ 855418265 w 152"/>
              <a:gd name="T47" fmla="*/ 323363380 h 102"/>
              <a:gd name="T48" fmla="*/ 1226635850 w 152"/>
              <a:gd name="T49" fmla="*/ 776072112 h 102"/>
              <a:gd name="T50" fmla="*/ 1226635850 w 152"/>
              <a:gd name="T51" fmla="*/ 64672676 h 102"/>
              <a:gd name="T52" fmla="*/ 855418265 w 152"/>
              <a:gd name="T53" fmla="*/ 323363380 h 10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2" h="102">
                <a:moveTo>
                  <a:pt x="0" y="7"/>
                </a:moveTo>
                <a:cubicBezTo>
                  <a:pt x="0" y="95"/>
                  <a:pt x="0" y="95"/>
                  <a:pt x="0" y="95"/>
                </a:cubicBezTo>
                <a:cubicBezTo>
                  <a:pt x="48" y="39"/>
                  <a:pt x="48" y="39"/>
                  <a:pt x="48" y="39"/>
                </a:cubicBezTo>
                <a:lnTo>
                  <a:pt x="0" y="7"/>
                </a:lnTo>
                <a:close/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3" y="0"/>
                  <a:pt x="3" y="0"/>
                  <a:pt x="3" y="0"/>
                </a:cubicBezTo>
                <a:cubicBezTo>
                  <a:pt x="78" y="50"/>
                  <a:pt x="78" y="50"/>
                  <a:pt x="78" y="50"/>
                </a:cubicBezTo>
                <a:lnTo>
                  <a:pt x="151" y="0"/>
                </a:lnTo>
                <a:close/>
                <a:moveTo>
                  <a:pt x="80" y="58"/>
                </a:moveTo>
                <a:cubicBezTo>
                  <a:pt x="80" y="58"/>
                  <a:pt x="80" y="58"/>
                  <a:pt x="80" y="58"/>
                </a:cubicBezTo>
                <a:cubicBezTo>
                  <a:pt x="79" y="58"/>
                  <a:pt x="79" y="58"/>
                  <a:pt x="78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77" y="58"/>
                  <a:pt x="77" y="58"/>
                  <a:pt x="76" y="58"/>
                </a:cubicBezTo>
                <a:cubicBezTo>
                  <a:pt x="76" y="58"/>
                  <a:pt x="76" y="58"/>
                  <a:pt x="76" y="58"/>
                </a:cubicBezTo>
                <a:cubicBezTo>
                  <a:pt x="55" y="43"/>
                  <a:pt x="55" y="43"/>
                  <a:pt x="55" y="43"/>
                </a:cubicBezTo>
                <a:cubicBezTo>
                  <a:pt x="4" y="102"/>
                  <a:pt x="4" y="102"/>
                  <a:pt x="4" y="102"/>
                </a:cubicBezTo>
                <a:cubicBezTo>
                  <a:pt x="147" y="102"/>
                  <a:pt x="147" y="102"/>
                  <a:pt x="147" y="102"/>
                </a:cubicBezTo>
                <a:cubicBezTo>
                  <a:pt x="100" y="44"/>
                  <a:pt x="100" y="44"/>
                  <a:pt x="100" y="44"/>
                </a:cubicBezTo>
                <a:lnTo>
                  <a:pt x="80" y="58"/>
                </a:lnTo>
                <a:close/>
                <a:moveTo>
                  <a:pt x="106" y="40"/>
                </a:moveTo>
                <a:cubicBezTo>
                  <a:pt x="152" y="96"/>
                  <a:pt x="152" y="96"/>
                  <a:pt x="152" y="96"/>
                </a:cubicBezTo>
                <a:cubicBezTo>
                  <a:pt x="152" y="8"/>
                  <a:pt x="152" y="8"/>
                  <a:pt x="152" y="8"/>
                </a:cubicBezTo>
                <a:lnTo>
                  <a:pt x="106" y="40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</p:spPr>
        <p:txBody>
          <a:bodyPr lIns="108829" tIns="54414" rIns="108829" bIns="54414">
            <a:normAutofit fontScale="50000" lnSpcReduction="20000"/>
          </a:bodyPr>
          <a:lstStyle/>
          <a:p>
            <a:pPr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01" name="MH_SubTitle_3"/>
          <p:cNvSpPr txBox="1"/>
          <p:nvPr>
            <p:custDataLst>
              <p:tags r:id="rId5"/>
            </p:custDataLst>
          </p:nvPr>
        </p:nvSpPr>
        <p:spPr bwMode="auto">
          <a:xfrm>
            <a:off x="7347755" y="2394704"/>
            <a:ext cx="5017034" cy="369904"/>
          </a:xfrm>
          <a:prstGeom prst="rect">
            <a:avLst/>
          </a:prstGeom>
          <a:noFill/>
        </p:spPr>
        <p:txBody>
          <a:bodyPr lIns="108829" tIns="54414" rIns="108829" bIns="54414">
            <a:no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schemeClr val="accent1"/>
                </a:solidFill>
                <a:latin typeface="Calibri" panose="020F0502020204030204" charset="0"/>
                <a:ea typeface="宋体" panose="02010600030101010101" pitchFamily="2" charset="-122"/>
              </a:rPr>
              <a:t>同时支持线上线下的各种渠道</a:t>
            </a:r>
            <a:endParaRPr lang="zh-CN" altLang="en-US" sz="2000" b="1" dirty="0">
              <a:solidFill>
                <a:schemeClr val="accen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cxnSp>
        <p:nvCxnSpPr>
          <p:cNvPr id="102" name="MH_Other_6"/>
          <p:cNvCxnSpPr/>
          <p:nvPr>
            <p:custDataLst>
              <p:tags r:id="rId6"/>
            </p:custDataLst>
          </p:nvPr>
        </p:nvCxnSpPr>
        <p:spPr bwMode="auto">
          <a:xfrm>
            <a:off x="6509821" y="3989282"/>
            <a:ext cx="5793210" cy="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MH_SubTitle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347756" y="1307872"/>
            <a:ext cx="5017034" cy="369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9" tIns="54414" rIns="108829" bIns="54414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chemeClr val="accent1"/>
                </a:solidFill>
              </a:rPr>
              <a:t>向社会</a:t>
            </a:r>
            <a:r>
              <a:rPr lang="zh-CN" altLang="en-US" sz="2000" b="1" dirty="0">
                <a:solidFill>
                  <a:schemeClr val="accent1"/>
                </a:solidFill>
              </a:rPr>
              <a:t>公众提供安全、可靠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的非税收入</a:t>
            </a:r>
            <a:r>
              <a:rPr lang="zh-CN" altLang="en-US" sz="2000" b="1" dirty="0">
                <a:solidFill>
                  <a:schemeClr val="accent1"/>
                </a:solidFill>
              </a:rPr>
              <a:t>收缴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平台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cxnSp>
        <p:nvCxnSpPr>
          <p:cNvPr id="105" name="MH_Other_8"/>
          <p:cNvCxnSpPr/>
          <p:nvPr>
            <p:custDataLst>
              <p:tags r:id="rId8"/>
            </p:custDataLst>
          </p:nvPr>
        </p:nvCxnSpPr>
        <p:spPr bwMode="auto">
          <a:xfrm>
            <a:off x="6509821" y="1979405"/>
            <a:ext cx="5793210" cy="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MH_Other_9"/>
          <p:cNvSpPr/>
          <p:nvPr>
            <p:custDataLst>
              <p:tags r:id="rId9"/>
            </p:custDataLst>
          </p:nvPr>
        </p:nvSpPr>
        <p:spPr>
          <a:xfrm>
            <a:off x="6691796" y="1466628"/>
            <a:ext cx="406272" cy="260362"/>
          </a:xfrm>
          <a:custGeom>
            <a:avLst/>
            <a:gdLst/>
            <a:ahLst/>
            <a:cxnLst/>
            <a:rect l="l" t="t" r="r" b="b"/>
            <a:pathLst>
              <a:path w="648072" h="400516">
                <a:moveTo>
                  <a:pt x="324036" y="0"/>
                </a:moveTo>
                <a:lnTo>
                  <a:pt x="648072" y="216024"/>
                </a:lnTo>
                <a:lnTo>
                  <a:pt x="520183" y="216024"/>
                </a:lnTo>
                <a:cubicBezTo>
                  <a:pt x="521934" y="217353"/>
                  <a:pt x="522036" y="218913"/>
                  <a:pt x="522036" y="220497"/>
                </a:cubicBezTo>
                <a:lnTo>
                  <a:pt x="522036" y="364511"/>
                </a:lnTo>
                <a:cubicBezTo>
                  <a:pt x="522036" y="384396"/>
                  <a:pt x="505916" y="400516"/>
                  <a:pt x="486031" y="400516"/>
                </a:cubicBezTo>
                <a:lnTo>
                  <a:pt x="378042" y="400516"/>
                </a:lnTo>
                <a:lnTo>
                  <a:pt x="378042" y="256516"/>
                </a:lnTo>
                <a:lnTo>
                  <a:pt x="270030" y="256516"/>
                </a:lnTo>
                <a:lnTo>
                  <a:pt x="270030" y="400516"/>
                </a:lnTo>
                <a:lnTo>
                  <a:pt x="162041" y="400516"/>
                </a:lnTo>
                <a:cubicBezTo>
                  <a:pt x="142156" y="400516"/>
                  <a:pt x="126036" y="384396"/>
                  <a:pt x="126036" y="364511"/>
                </a:cubicBezTo>
                <a:lnTo>
                  <a:pt x="126036" y="220497"/>
                </a:lnTo>
                <a:lnTo>
                  <a:pt x="127889" y="216024"/>
                </a:lnTo>
                <a:lnTo>
                  <a:pt x="0" y="216024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29" tIns="54414" rIns="108829" bIns="54414" anchor="ctr">
            <a:normAutofit fontScale="57500" lnSpcReduction="20000"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8" name="MH_SubTitle_4"/>
          <p:cNvSpPr txBox="1"/>
          <p:nvPr>
            <p:custDataLst>
              <p:tags r:id="rId10"/>
            </p:custDataLst>
          </p:nvPr>
        </p:nvSpPr>
        <p:spPr bwMode="auto">
          <a:xfrm>
            <a:off x="7372911" y="4323467"/>
            <a:ext cx="5017034" cy="369904"/>
          </a:xfrm>
          <a:prstGeom prst="rect">
            <a:avLst/>
          </a:prstGeom>
          <a:noFill/>
        </p:spPr>
        <p:txBody>
          <a:bodyPr lIns="108829" tIns="54414" rIns="108829" bIns="54414">
            <a:no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1"/>
                </a:solidFill>
                <a:latin typeface="Calibri" panose="020F0502020204030204" charset="0"/>
                <a:ea typeface="宋体" panose="02010600030101010101" pitchFamily="2" charset="-122"/>
              </a:rPr>
              <a:t>实现资金自动划转、对账、清算及入库功能，大大减少人力投入</a:t>
            </a:r>
            <a:endParaRPr lang="zh-CN" altLang="en-US" sz="2000" b="1" dirty="0">
              <a:solidFill>
                <a:schemeClr val="accen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cxnSp>
        <p:nvCxnSpPr>
          <p:cNvPr id="109" name="MH_Other_11"/>
          <p:cNvCxnSpPr/>
          <p:nvPr>
            <p:custDataLst>
              <p:tags r:id="rId11"/>
            </p:custDataLst>
          </p:nvPr>
        </p:nvCxnSpPr>
        <p:spPr bwMode="auto">
          <a:xfrm>
            <a:off x="6509821" y="5071996"/>
            <a:ext cx="5793210" cy="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MH_Other_12"/>
          <p:cNvSpPr/>
          <p:nvPr>
            <p:custDataLst>
              <p:tags r:id="rId12"/>
            </p:custDataLst>
          </p:nvPr>
        </p:nvSpPr>
        <p:spPr>
          <a:xfrm>
            <a:off x="6691796" y="4551284"/>
            <a:ext cx="406272" cy="284176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29" tIns="54414" rIns="108829" bIns="54414" anchor="ctr">
            <a:normAutofit fontScale="65000" lnSpcReduction="20000"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1" name="KSO_Shape"/>
          <p:cNvSpPr/>
          <p:nvPr/>
        </p:nvSpPr>
        <p:spPr bwMode="auto">
          <a:xfrm>
            <a:off x="6540914" y="1388364"/>
            <a:ext cx="626982" cy="468240"/>
          </a:xfrm>
          <a:custGeom>
            <a:avLst/>
            <a:gdLst>
              <a:gd name="T0" fmla="*/ 167494 w 3070225"/>
              <a:gd name="T1" fmla="*/ 1937746 h 2620963"/>
              <a:gd name="T2" fmla="*/ 1857198 w 3070225"/>
              <a:gd name="T3" fmla="*/ 1503710 h 2620963"/>
              <a:gd name="T4" fmla="*/ 2223547 w 3070225"/>
              <a:gd name="T5" fmla="*/ 1580634 h 2620963"/>
              <a:gd name="T6" fmla="*/ 2160055 w 3070225"/>
              <a:gd name="T7" fmla="*/ 1693160 h 2620963"/>
              <a:gd name="T8" fmla="*/ 1959103 w 3070225"/>
              <a:gd name="T9" fmla="*/ 1762455 h 2620963"/>
              <a:gd name="T10" fmla="*/ 1444818 w 3070225"/>
              <a:gd name="T11" fmla="*/ 1772945 h 2620963"/>
              <a:gd name="T12" fmla="*/ 1474024 w 3070225"/>
              <a:gd name="T13" fmla="*/ 1826029 h 2620963"/>
              <a:gd name="T14" fmla="*/ 1764817 w 3070225"/>
              <a:gd name="T15" fmla="*/ 1906450 h 2620963"/>
              <a:gd name="T16" fmla="*/ 2184499 w 3070225"/>
              <a:gd name="T17" fmla="*/ 1884835 h 2620963"/>
              <a:gd name="T18" fmla="*/ 2462911 w 3070225"/>
              <a:gd name="T19" fmla="*/ 1733529 h 2620963"/>
              <a:gd name="T20" fmla="*/ 2707038 w 3070225"/>
              <a:gd name="T21" fmla="*/ 1524689 h 2620963"/>
              <a:gd name="T22" fmla="*/ 2873387 w 3070225"/>
              <a:gd name="T23" fmla="*/ 1491631 h 2620963"/>
              <a:gd name="T24" fmla="*/ 2890530 w 3070225"/>
              <a:gd name="T25" fmla="*/ 1625136 h 2620963"/>
              <a:gd name="T26" fmla="*/ 2470213 w 3070225"/>
              <a:gd name="T27" fmla="*/ 1998314 h 2620963"/>
              <a:gd name="T28" fmla="*/ 1994658 w 3070225"/>
              <a:gd name="T29" fmla="*/ 2213511 h 2620963"/>
              <a:gd name="T30" fmla="*/ 1189897 w 3070225"/>
              <a:gd name="T31" fmla="*/ 2202068 h 2620963"/>
              <a:gd name="T32" fmla="*/ 684184 w 3070225"/>
              <a:gd name="T33" fmla="*/ 1655969 h 2620963"/>
              <a:gd name="T34" fmla="*/ 1009580 w 3070225"/>
              <a:gd name="T35" fmla="*/ 1487498 h 2620963"/>
              <a:gd name="T36" fmla="*/ 2514104 w 3070225"/>
              <a:gd name="T37" fmla="*/ 612712 h 2620963"/>
              <a:gd name="T38" fmla="*/ 2539493 w 3070225"/>
              <a:gd name="T39" fmla="*/ 744340 h 2620963"/>
              <a:gd name="T40" fmla="*/ 2663902 w 3070225"/>
              <a:gd name="T41" fmla="*/ 693787 h 2620963"/>
              <a:gd name="T42" fmla="*/ 2589638 w 3070225"/>
              <a:gd name="T43" fmla="*/ 581554 h 2620963"/>
              <a:gd name="T44" fmla="*/ 879044 w 3070225"/>
              <a:gd name="T45" fmla="*/ 668034 h 2620963"/>
              <a:gd name="T46" fmla="*/ 983616 w 3070225"/>
              <a:gd name="T47" fmla="*/ 753243 h 2620963"/>
              <a:gd name="T48" fmla="*/ 1045915 w 3070225"/>
              <a:gd name="T49" fmla="*/ 634332 h 2620963"/>
              <a:gd name="T50" fmla="*/ 1807166 w 3070225"/>
              <a:gd name="T51" fmla="*/ 265111 h 2620963"/>
              <a:gd name="T52" fmla="*/ 1938437 w 3070225"/>
              <a:gd name="T53" fmla="*/ 384444 h 2620963"/>
              <a:gd name="T54" fmla="*/ 1979340 w 3070225"/>
              <a:gd name="T55" fmla="*/ 492035 h 2620963"/>
              <a:gd name="T56" fmla="*/ 1904509 w 3070225"/>
              <a:gd name="T57" fmla="*/ 512347 h 2620963"/>
              <a:gd name="T58" fmla="*/ 1797337 w 3070225"/>
              <a:gd name="T59" fmla="*/ 444429 h 2620963"/>
              <a:gd name="T60" fmla="*/ 1679066 w 3070225"/>
              <a:gd name="T61" fmla="*/ 476166 h 2620963"/>
              <a:gd name="T62" fmla="*/ 1682237 w 3070225"/>
              <a:gd name="T63" fmla="*/ 559319 h 2620963"/>
              <a:gd name="T64" fmla="*/ 1925119 w 3070225"/>
              <a:gd name="T65" fmla="*/ 679605 h 2620963"/>
              <a:gd name="T66" fmla="*/ 2010414 w 3070225"/>
              <a:gd name="T67" fmla="*/ 791638 h 2620963"/>
              <a:gd name="T68" fmla="*/ 1992023 w 3070225"/>
              <a:gd name="T69" fmla="*/ 902403 h 2620963"/>
              <a:gd name="T70" fmla="*/ 1891826 w 3070225"/>
              <a:gd name="T71" fmla="*/ 987460 h 2620963"/>
              <a:gd name="T72" fmla="*/ 1738994 w 3070225"/>
              <a:gd name="T73" fmla="*/ 1074738 h 2620963"/>
              <a:gd name="T74" fmla="*/ 1605504 w 3070225"/>
              <a:gd name="T75" fmla="*/ 960483 h 2620963"/>
              <a:gd name="T76" fmla="*/ 1542405 w 3070225"/>
              <a:gd name="T77" fmla="*/ 853844 h 2620963"/>
              <a:gd name="T78" fmla="*/ 1610894 w 3070225"/>
              <a:gd name="T79" fmla="*/ 816711 h 2620963"/>
              <a:gd name="T80" fmla="*/ 1688578 w 3070225"/>
              <a:gd name="T81" fmla="*/ 874474 h 2620963"/>
              <a:gd name="T82" fmla="*/ 1857582 w 3070225"/>
              <a:gd name="T83" fmla="*/ 878282 h 2620963"/>
              <a:gd name="T84" fmla="*/ 1870899 w 3070225"/>
              <a:gd name="T85" fmla="*/ 794495 h 2620963"/>
              <a:gd name="T86" fmla="*/ 1590284 w 3070225"/>
              <a:gd name="T87" fmla="*/ 637711 h 2620963"/>
              <a:gd name="T88" fmla="*/ 1542088 w 3070225"/>
              <a:gd name="T89" fmla="*/ 535833 h 2620963"/>
              <a:gd name="T90" fmla="*/ 1572845 w 3070225"/>
              <a:gd name="T91" fmla="*/ 424751 h 2620963"/>
              <a:gd name="T92" fmla="*/ 1694920 w 3070225"/>
              <a:gd name="T93" fmla="*/ 344455 h 2620963"/>
              <a:gd name="T94" fmla="*/ 2716268 w 3070225"/>
              <a:gd name="T95" fmla="*/ 225776 h 2620963"/>
              <a:gd name="T96" fmla="*/ 2763239 w 3070225"/>
              <a:gd name="T97" fmla="*/ 325292 h 2620963"/>
              <a:gd name="T98" fmla="*/ 2848929 w 3070225"/>
              <a:gd name="T99" fmla="*/ 981843 h 2620963"/>
              <a:gd name="T100" fmla="*/ 2749592 w 3070225"/>
              <a:gd name="T101" fmla="*/ 1023494 h 2620963"/>
              <a:gd name="T102" fmla="*/ 2127864 w 3070225"/>
              <a:gd name="T103" fmla="*/ 1105205 h 2620963"/>
              <a:gd name="T104" fmla="*/ 2309083 w 3070225"/>
              <a:gd name="T105" fmla="*/ 881373 h 2620963"/>
              <a:gd name="T106" fmla="*/ 2344628 w 3070225"/>
              <a:gd name="T107" fmla="*/ 577102 h 2620963"/>
              <a:gd name="T108" fmla="*/ 2202446 w 3070225"/>
              <a:gd name="T109" fmla="*/ 297313 h 2620963"/>
              <a:gd name="T110" fmla="*/ 1459120 w 3070225"/>
              <a:gd name="T111" fmla="*/ 273149 h 2620963"/>
              <a:gd name="T112" fmla="*/ 1299242 w 3070225"/>
              <a:gd name="T113" fmla="*/ 541811 h 2620963"/>
              <a:gd name="T114" fmla="*/ 1315770 w 3070225"/>
              <a:gd name="T115" fmla="*/ 851169 h 2620963"/>
              <a:gd name="T116" fmla="*/ 1482959 w 3070225"/>
              <a:gd name="T117" fmla="*/ 1085810 h 2620963"/>
              <a:gd name="T118" fmla="*/ 804667 w 3070225"/>
              <a:gd name="T119" fmla="*/ 1033350 h 2620963"/>
              <a:gd name="T120" fmla="*/ 708040 w 3070225"/>
              <a:gd name="T121" fmla="*/ 981843 h 2620963"/>
              <a:gd name="T122" fmla="*/ 773835 w 3070225"/>
              <a:gd name="T123" fmla="*/ 332605 h 2620963"/>
              <a:gd name="T124" fmla="*/ 830095 w 3070225"/>
              <a:gd name="T125" fmla="*/ 238812 h 2620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70225" h="2620963">
                <a:moveTo>
                  <a:pt x="312106" y="1828800"/>
                </a:moveTo>
                <a:lnTo>
                  <a:pt x="927100" y="2357968"/>
                </a:lnTo>
                <a:lnTo>
                  <a:pt x="895635" y="2380519"/>
                </a:lnTo>
                <a:lnTo>
                  <a:pt x="864488" y="2403706"/>
                </a:lnTo>
                <a:lnTo>
                  <a:pt x="802512" y="2449444"/>
                </a:lnTo>
                <a:lnTo>
                  <a:pt x="744032" y="2493595"/>
                </a:lnTo>
                <a:lnTo>
                  <a:pt x="691273" y="2533933"/>
                </a:lnTo>
                <a:lnTo>
                  <a:pt x="646141" y="2569190"/>
                </a:lnTo>
                <a:lnTo>
                  <a:pt x="611180" y="2596824"/>
                </a:lnTo>
                <a:lnTo>
                  <a:pt x="580669" y="2620963"/>
                </a:lnTo>
                <a:lnTo>
                  <a:pt x="0" y="2075279"/>
                </a:lnTo>
                <a:lnTo>
                  <a:pt x="4449" y="2071468"/>
                </a:lnTo>
                <a:lnTo>
                  <a:pt x="16845" y="2060033"/>
                </a:lnTo>
                <a:lnTo>
                  <a:pt x="38775" y="2041293"/>
                </a:lnTo>
                <a:lnTo>
                  <a:pt x="70557" y="2014930"/>
                </a:lnTo>
                <a:lnTo>
                  <a:pt x="113464" y="1980309"/>
                </a:lnTo>
                <a:lnTo>
                  <a:pt x="138572" y="1959980"/>
                </a:lnTo>
                <a:lnTo>
                  <a:pt x="167494" y="1937746"/>
                </a:lnTo>
                <a:lnTo>
                  <a:pt x="198959" y="1913607"/>
                </a:lnTo>
                <a:lnTo>
                  <a:pt x="233285" y="1887244"/>
                </a:lnTo>
                <a:lnTo>
                  <a:pt x="271106" y="1858975"/>
                </a:lnTo>
                <a:lnTo>
                  <a:pt x="312106" y="1828800"/>
                </a:lnTo>
                <a:close/>
                <a:moveTo>
                  <a:pt x="1165453" y="1477962"/>
                </a:moveTo>
                <a:lnTo>
                  <a:pt x="1205770" y="1478280"/>
                </a:lnTo>
                <a:lnTo>
                  <a:pt x="1247040" y="1479234"/>
                </a:lnTo>
                <a:lnTo>
                  <a:pt x="1288627" y="1480505"/>
                </a:lnTo>
                <a:lnTo>
                  <a:pt x="1330850" y="1482730"/>
                </a:lnTo>
                <a:lnTo>
                  <a:pt x="1372437" y="1484955"/>
                </a:lnTo>
                <a:lnTo>
                  <a:pt x="1453389" y="1489088"/>
                </a:lnTo>
                <a:lnTo>
                  <a:pt x="1527675" y="1493220"/>
                </a:lnTo>
                <a:lnTo>
                  <a:pt x="1561643" y="1494809"/>
                </a:lnTo>
                <a:lnTo>
                  <a:pt x="1592436" y="1495445"/>
                </a:lnTo>
                <a:lnTo>
                  <a:pt x="1668944" y="1497352"/>
                </a:lnTo>
                <a:lnTo>
                  <a:pt x="1738150" y="1499577"/>
                </a:lnTo>
                <a:lnTo>
                  <a:pt x="1800373" y="1501802"/>
                </a:lnTo>
                <a:lnTo>
                  <a:pt x="1857198" y="1503710"/>
                </a:lnTo>
                <a:lnTo>
                  <a:pt x="1907991" y="1505935"/>
                </a:lnTo>
                <a:lnTo>
                  <a:pt x="1953388" y="1507842"/>
                </a:lnTo>
                <a:lnTo>
                  <a:pt x="1994341" y="1510067"/>
                </a:lnTo>
                <a:lnTo>
                  <a:pt x="2030848" y="1511974"/>
                </a:lnTo>
                <a:lnTo>
                  <a:pt x="2063229" y="1514517"/>
                </a:lnTo>
                <a:lnTo>
                  <a:pt x="2092118" y="1516742"/>
                </a:lnTo>
                <a:lnTo>
                  <a:pt x="2118150" y="1518967"/>
                </a:lnTo>
                <a:lnTo>
                  <a:pt x="2141642" y="1520875"/>
                </a:lnTo>
                <a:lnTo>
                  <a:pt x="2182277" y="1525325"/>
                </a:lnTo>
                <a:lnTo>
                  <a:pt x="2217832" y="1529775"/>
                </a:lnTo>
                <a:lnTo>
                  <a:pt x="2218467" y="1532318"/>
                </a:lnTo>
                <a:lnTo>
                  <a:pt x="2220372" y="1539311"/>
                </a:lnTo>
                <a:lnTo>
                  <a:pt x="2221324" y="1543761"/>
                </a:lnTo>
                <a:lnTo>
                  <a:pt x="2222277" y="1550119"/>
                </a:lnTo>
                <a:lnTo>
                  <a:pt x="2223229" y="1556476"/>
                </a:lnTo>
                <a:lnTo>
                  <a:pt x="2223864" y="1563787"/>
                </a:lnTo>
                <a:lnTo>
                  <a:pt x="2223864" y="1571734"/>
                </a:lnTo>
                <a:lnTo>
                  <a:pt x="2223547" y="1580634"/>
                </a:lnTo>
                <a:lnTo>
                  <a:pt x="2222594" y="1589852"/>
                </a:lnTo>
                <a:lnTo>
                  <a:pt x="2221324" y="1599388"/>
                </a:lnTo>
                <a:lnTo>
                  <a:pt x="2218785" y="1609242"/>
                </a:lnTo>
                <a:lnTo>
                  <a:pt x="2215927" y="1619732"/>
                </a:lnTo>
                <a:lnTo>
                  <a:pt x="2214023" y="1624500"/>
                </a:lnTo>
                <a:lnTo>
                  <a:pt x="2211483" y="1629904"/>
                </a:lnTo>
                <a:lnTo>
                  <a:pt x="2208943" y="1635307"/>
                </a:lnTo>
                <a:lnTo>
                  <a:pt x="2206404" y="1640711"/>
                </a:lnTo>
                <a:lnTo>
                  <a:pt x="2203229" y="1646115"/>
                </a:lnTo>
                <a:lnTo>
                  <a:pt x="2199737" y="1651519"/>
                </a:lnTo>
                <a:lnTo>
                  <a:pt x="2196245" y="1656923"/>
                </a:lnTo>
                <a:lnTo>
                  <a:pt x="2192118" y="1662326"/>
                </a:lnTo>
                <a:lnTo>
                  <a:pt x="2187674" y="1667412"/>
                </a:lnTo>
                <a:lnTo>
                  <a:pt x="2182912" y="1672498"/>
                </a:lnTo>
                <a:lnTo>
                  <a:pt x="2177515" y="1677902"/>
                </a:lnTo>
                <a:lnTo>
                  <a:pt x="2172118" y="1683306"/>
                </a:lnTo>
                <a:lnTo>
                  <a:pt x="2166086" y="1688074"/>
                </a:lnTo>
                <a:lnTo>
                  <a:pt x="2160055" y="1693160"/>
                </a:lnTo>
                <a:lnTo>
                  <a:pt x="2153070" y="1698246"/>
                </a:lnTo>
                <a:lnTo>
                  <a:pt x="2145769" y="1703014"/>
                </a:lnTo>
                <a:lnTo>
                  <a:pt x="2138150" y="1708099"/>
                </a:lnTo>
                <a:lnTo>
                  <a:pt x="2130213" y="1712868"/>
                </a:lnTo>
                <a:lnTo>
                  <a:pt x="2121324" y="1717318"/>
                </a:lnTo>
                <a:lnTo>
                  <a:pt x="2112118" y="1721768"/>
                </a:lnTo>
                <a:lnTo>
                  <a:pt x="2102594" y="1726218"/>
                </a:lnTo>
                <a:lnTo>
                  <a:pt x="2092118" y="1730350"/>
                </a:lnTo>
                <a:lnTo>
                  <a:pt x="2081642" y="1734483"/>
                </a:lnTo>
                <a:lnTo>
                  <a:pt x="2070531" y="1738297"/>
                </a:lnTo>
                <a:lnTo>
                  <a:pt x="2058467" y="1741794"/>
                </a:lnTo>
                <a:lnTo>
                  <a:pt x="2046404" y="1745608"/>
                </a:lnTo>
                <a:lnTo>
                  <a:pt x="2033388" y="1748787"/>
                </a:lnTo>
                <a:lnTo>
                  <a:pt x="2019737" y="1751648"/>
                </a:lnTo>
                <a:lnTo>
                  <a:pt x="2005452" y="1754826"/>
                </a:lnTo>
                <a:lnTo>
                  <a:pt x="1990531" y="1757687"/>
                </a:lnTo>
                <a:lnTo>
                  <a:pt x="1975293" y="1760230"/>
                </a:lnTo>
                <a:lnTo>
                  <a:pt x="1959103" y="1762455"/>
                </a:lnTo>
                <a:lnTo>
                  <a:pt x="1942277" y="1764362"/>
                </a:lnTo>
                <a:lnTo>
                  <a:pt x="1925134" y="1765952"/>
                </a:lnTo>
                <a:lnTo>
                  <a:pt x="1906722" y="1767541"/>
                </a:lnTo>
                <a:lnTo>
                  <a:pt x="1887992" y="1768495"/>
                </a:lnTo>
                <a:lnTo>
                  <a:pt x="1850531" y="1770402"/>
                </a:lnTo>
                <a:lnTo>
                  <a:pt x="1814658" y="1771991"/>
                </a:lnTo>
                <a:lnTo>
                  <a:pt x="1780055" y="1773263"/>
                </a:lnTo>
                <a:lnTo>
                  <a:pt x="1747357" y="1773898"/>
                </a:lnTo>
                <a:lnTo>
                  <a:pt x="1715928" y="1774534"/>
                </a:lnTo>
                <a:lnTo>
                  <a:pt x="1686087" y="1774852"/>
                </a:lnTo>
                <a:lnTo>
                  <a:pt x="1631484" y="1774534"/>
                </a:lnTo>
                <a:lnTo>
                  <a:pt x="1583230" y="1773898"/>
                </a:lnTo>
                <a:lnTo>
                  <a:pt x="1541008" y="1772945"/>
                </a:lnTo>
                <a:lnTo>
                  <a:pt x="1505452" y="1771991"/>
                </a:lnTo>
                <a:lnTo>
                  <a:pt x="1476564" y="1771673"/>
                </a:lnTo>
                <a:lnTo>
                  <a:pt x="1464183" y="1771991"/>
                </a:lnTo>
                <a:lnTo>
                  <a:pt x="1453389" y="1772627"/>
                </a:lnTo>
                <a:lnTo>
                  <a:pt x="1444818" y="1772945"/>
                </a:lnTo>
                <a:lnTo>
                  <a:pt x="1437516" y="1773898"/>
                </a:lnTo>
                <a:lnTo>
                  <a:pt x="1431167" y="1775170"/>
                </a:lnTo>
                <a:lnTo>
                  <a:pt x="1428945" y="1775806"/>
                </a:lnTo>
                <a:lnTo>
                  <a:pt x="1427040" y="1777077"/>
                </a:lnTo>
                <a:lnTo>
                  <a:pt x="1426088" y="1778349"/>
                </a:lnTo>
                <a:lnTo>
                  <a:pt x="1424818" y="1779302"/>
                </a:lnTo>
                <a:lnTo>
                  <a:pt x="1424183" y="1780574"/>
                </a:lnTo>
                <a:lnTo>
                  <a:pt x="1423548" y="1782163"/>
                </a:lnTo>
                <a:lnTo>
                  <a:pt x="1423548" y="1783434"/>
                </a:lnTo>
                <a:lnTo>
                  <a:pt x="1424500" y="1785024"/>
                </a:lnTo>
                <a:lnTo>
                  <a:pt x="1425135" y="1786931"/>
                </a:lnTo>
                <a:lnTo>
                  <a:pt x="1426722" y="1788838"/>
                </a:lnTo>
                <a:lnTo>
                  <a:pt x="1430532" y="1793288"/>
                </a:lnTo>
                <a:lnTo>
                  <a:pt x="1435929" y="1798374"/>
                </a:lnTo>
                <a:lnTo>
                  <a:pt x="1443230" y="1804414"/>
                </a:lnTo>
                <a:lnTo>
                  <a:pt x="1452119" y="1810771"/>
                </a:lnTo>
                <a:lnTo>
                  <a:pt x="1462278" y="1818082"/>
                </a:lnTo>
                <a:lnTo>
                  <a:pt x="1474024" y="1826029"/>
                </a:lnTo>
                <a:lnTo>
                  <a:pt x="1482278" y="1831115"/>
                </a:lnTo>
                <a:lnTo>
                  <a:pt x="1491484" y="1835883"/>
                </a:lnTo>
                <a:lnTo>
                  <a:pt x="1501326" y="1840969"/>
                </a:lnTo>
                <a:lnTo>
                  <a:pt x="1512754" y="1846055"/>
                </a:lnTo>
                <a:lnTo>
                  <a:pt x="1525135" y="1851458"/>
                </a:lnTo>
                <a:lnTo>
                  <a:pt x="1538468" y="1856226"/>
                </a:lnTo>
                <a:lnTo>
                  <a:pt x="1553071" y="1861312"/>
                </a:lnTo>
                <a:lnTo>
                  <a:pt x="1568309" y="1866398"/>
                </a:lnTo>
                <a:lnTo>
                  <a:pt x="1584182" y="1871166"/>
                </a:lnTo>
                <a:lnTo>
                  <a:pt x="1601643" y="1875934"/>
                </a:lnTo>
                <a:lnTo>
                  <a:pt x="1619421" y="1880385"/>
                </a:lnTo>
                <a:lnTo>
                  <a:pt x="1638151" y="1885153"/>
                </a:lnTo>
                <a:lnTo>
                  <a:pt x="1657833" y="1889285"/>
                </a:lnTo>
                <a:lnTo>
                  <a:pt x="1677516" y="1893099"/>
                </a:lnTo>
                <a:lnTo>
                  <a:pt x="1698785" y="1896914"/>
                </a:lnTo>
                <a:lnTo>
                  <a:pt x="1720055" y="1900410"/>
                </a:lnTo>
                <a:lnTo>
                  <a:pt x="1742277" y="1903907"/>
                </a:lnTo>
                <a:lnTo>
                  <a:pt x="1764817" y="1906450"/>
                </a:lnTo>
                <a:lnTo>
                  <a:pt x="1788309" y="1909311"/>
                </a:lnTo>
                <a:lnTo>
                  <a:pt x="1811801" y="1911218"/>
                </a:lnTo>
                <a:lnTo>
                  <a:pt x="1835928" y="1913125"/>
                </a:lnTo>
                <a:lnTo>
                  <a:pt x="1860373" y="1914079"/>
                </a:lnTo>
                <a:lnTo>
                  <a:pt x="1885452" y="1915350"/>
                </a:lnTo>
                <a:lnTo>
                  <a:pt x="1910531" y="1915668"/>
                </a:lnTo>
                <a:lnTo>
                  <a:pt x="1936245" y="1915668"/>
                </a:lnTo>
                <a:lnTo>
                  <a:pt x="1961960" y="1915032"/>
                </a:lnTo>
                <a:lnTo>
                  <a:pt x="1987991" y="1913761"/>
                </a:lnTo>
                <a:lnTo>
                  <a:pt x="2014341" y="1912171"/>
                </a:lnTo>
                <a:lnTo>
                  <a:pt x="2040690" y="1909946"/>
                </a:lnTo>
                <a:lnTo>
                  <a:pt x="2067039" y="1906768"/>
                </a:lnTo>
                <a:lnTo>
                  <a:pt x="2093388" y="1903589"/>
                </a:lnTo>
                <a:lnTo>
                  <a:pt x="2120055" y="1899139"/>
                </a:lnTo>
                <a:lnTo>
                  <a:pt x="2136563" y="1896278"/>
                </a:lnTo>
                <a:lnTo>
                  <a:pt x="2153070" y="1892781"/>
                </a:lnTo>
                <a:lnTo>
                  <a:pt x="2168626" y="1888967"/>
                </a:lnTo>
                <a:lnTo>
                  <a:pt x="2184499" y="1884835"/>
                </a:lnTo>
                <a:lnTo>
                  <a:pt x="2200055" y="1880067"/>
                </a:lnTo>
                <a:lnTo>
                  <a:pt x="2215293" y="1874981"/>
                </a:lnTo>
                <a:lnTo>
                  <a:pt x="2230213" y="1870213"/>
                </a:lnTo>
                <a:lnTo>
                  <a:pt x="2244816" y="1864491"/>
                </a:lnTo>
                <a:lnTo>
                  <a:pt x="2259419" y="1858769"/>
                </a:lnTo>
                <a:lnTo>
                  <a:pt x="2274023" y="1852094"/>
                </a:lnTo>
                <a:lnTo>
                  <a:pt x="2287991" y="1845737"/>
                </a:lnTo>
                <a:lnTo>
                  <a:pt x="2302277" y="1838744"/>
                </a:lnTo>
                <a:lnTo>
                  <a:pt x="2315927" y="1831751"/>
                </a:lnTo>
                <a:lnTo>
                  <a:pt x="2329896" y="1824122"/>
                </a:lnTo>
                <a:lnTo>
                  <a:pt x="2343546" y="1816493"/>
                </a:lnTo>
                <a:lnTo>
                  <a:pt x="2356880" y="1808228"/>
                </a:lnTo>
                <a:lnTo>
                  <a:pt x="2370213" y="1799964"/>
                </a:lnTo>
                <a:lnTo>
                  <a:pt x="2383864" y="1791381"/>
                </a:lnTo>
                <a:lnTo>
                  <a:pt x="2397197" y="1782481"/>
                </a:lnTo>
                <a:lnTo>
                  <a:pt x="2410530" y="1772945"/>
                </a:lnTo>
                <a:lnTo>
                  <a:pt x="2436880" y="1753555"/>
                </a:lnTo>
                <a:lnTo>
                  <a:pt x="2462911" y="1733529"/>
                </a:lnTo>
                <a:lnTo>
                  <a:pt x="2489260" y="1712232"/>
                </a:lnTo>
                <a:lnTo>
                  <a:pt x="2515927" y="1689981"/>
                </a:lnTo>
                <a:lnTo>
                  <a:pt x="2542911" y="1667094"/>
                </a:lnTo>
                <a:lnTo>
                  <a:pt x="2569895" y="1643572"/>
                </a:lnTo>
                <a:lnTo>
                  <a:pt x="2580371" y="1631493"/>
                </a:lnTo>
                <a:lnTo>
                  <a:pt x="2590530" y="1620050"/>
                </a:lnTo>
                <a:lnTo>
                  <a:pt x="2601006" y="1609242"/>
                </a:lnTo>
                <a:lnTo>
                  <a:pt x="2610847" y="1599070"/>
                </a:lnTo>
                <a:lnTo>
                  <a:pt x="2621006" y="1589534"/>
                </a:lnTo>
                <a:lnTo>
                  <a:pt x="2630847" y="1580316"/>
                </a:lnTo>
                <a:lnTo>
                  <a:pt x="2640689" y="1571734"/>
                </a:lnTo>
                <a:lnTo>
                  <a:pt x="2650847" y="1563469"/>
                </a:lnTo>
                <a:lnTo>
                  <a:pt x="2660371" y="1556158"/>
                </a:lnTo>
                <a:lnTo>
                  <a:pt x="2669895" y="1548847"/>
                </a:lnTo>
                <a:lnTo>
                  <a:pt x="2679101" y="1541854"/>
                </a:lnTo>
                <a:lnTo>
                  <a:pt x="2688625" y="1535814"/>
                </a:lnTo>
                <a:lnTo>
                  <a:pt x="2697831" y="1530093"/>
                </a:lnTo>
                <a:lnTo>
                  <a:pt x="2707038" y="1524689"/>
                </a:lnTo>
                <a:lnTo>
                  <a:pt x="2715609" y="1520239"/>
                </a:lnTo>
                <a:lnTo>
                  <a:pt x="2724498" y="1515471"/>
                </a:lnTo>
                <a:lnTo>
                  <a:pt x="2733387" y="1511339"/>
                </a:lnTo>
                <a:lnTo>
                  <a:pt x="2742276" y="1507524"/>
                </a:lnTo>
                <a:lnTo>
                  <a:pt x="2750530" y="1504345"/>
                </a:lnTo>
                <a:lnTo>
                  <a:pt x="2759101" y="1501485"/>
                </a:lnTo>
                <a:lnTo>
                  <a:pt x="2767355" y="1498624"/>
                </a:lnTo>
                <a:lnTo>
                  <a:pt x="2775292" y="1496399"/>
                </a:lnTo>
                <a:lnTo>
                  <a:pt x="2783546" y="1494491"/>
                </a:lnTo>
                <a:lnTo>
                  <a:pt x="2791165" y="1492584"/>
                </a:lnTo>
                <a:lnTo>
                  <a:pt x="2798784" y="1491313"/>
                </a:lnTo>
                <a:lnTo>
                  <a:pt x="2806403" y="1490359"/>
                </a:lnTo>
                <a:lnTo>
                  <a:pt x="2813704" y="1489406"/>
                </a:lnTo>
                <a:lnTo>
                  <a:pt x="2821006" y="1488770"/>
                </a:lnTo>
                <a:lnTo>
                  <a:pt x="2834974" y="1488452"/>
                </a:lnTo>
                <a:lnTo>
                  <a:pt x="2848307" y="1488770"/>
                </a:lnTo>
                <a:lnTo>
                  <a:pt x="2861323" y="1489723"/>
                </a:lnTo>
                <a:lnTo>
                  <a:pt x="2873387" y="1491631"/>
                </a:lnTo>
                <a:lnTo>
                  <a:pt x="2884815" y="1494174"/>
                </a:lnTo>
                <a:lnTo>
                  <a:pt x="2895609" y="1497034"/>
                </a:lnTo>
                <a:lnTo>
                  <a:pt x="2905450" y="1500213"/>
                </a:lnTo>
                <a:lnTo>
                  <a:pt x="2914656" y="1503710"/>
                </a:lnTo>
                <a:lnTo>
                  <a:pt x="2922910" y="1507524"/>
                </a:lnTo>
                <a:lnTo>
                  <a:pt x="2930847" y="1511021"/>
                </a:lnTo>
                <a:lnTo>
                  <a:pt x="2937514" y="1514835"/>
                </a:lnTo>
                <a:lnTo>
                  <a:pt x="2943863" y="1518332"/>
                </a:lnTo>
                <a:lnTo>
                  <a:pt x="2952752" y="1524371"/>
                </a:lnTo>
                <a:lnTo>
                  <a:pt x="2958466" y="1528503"/>
                </a:lnTo>
                <a:lnTo>
                  <a:pt x="2960688" y="1530093"/>
                </a:lnTo>
                <a:lnTo>
                  <a:pt x="2957831" y="1534225"/>
                </a:lnTo>
                <a:lnTo>
                  <a:pt x="2949894" y="1546622"/>
                </a:lnTo>
                <a:lnTo>
                  <a:pt x="2935926" y="1566012"/>
                </a:lnTo>
                <a:lnTo>
                  <a:pt x="2927355" y="1578727"/>
                </a:lnTo>
                <a:lnTo>
                  <a:pt x="2916561" y="1592395"/>
                </a:lnTo>
                <a:lnTo>
                  <a:pt x="2904180" y="1608289"/>
                </a:lnTo>
                <a:lnTo>
                  <a:pt x="2890530" y="1625136"/>
                </a:lnTo>
                <a:lnTo>
                  <a:pt x="2875291" y="1643572"/>
                </a:lnTo>
                <a:lnTo>
                  <a:pt x="2858149" y="1662962"/>
                </a:lnTo>
                <a:lnTo>
                  <a:pt x="2839418" y="1683941"/>
                </a:lnTo>
                <a:lnTo>
                  <a:pt x="2819101" y="1705874"/>
                </a:lnTo>
                <a:lnTo>
                  <a:pt x="2796879" y="1728761"/>
                </a:lnTo>
                <a:lnTo>
                  <a:pt x="2772752" y="1752601"/>
                </a:lnTo>
                <a:lnTo>
                  <a:pt x="2746720" y="1777395"/>
                </a:lnTo>
                <a:lnTo>
                  <a:pt x="2719101" y="1803142"/>
                </a:lnTo>
                <a:lnTo>
                  <a:pt x="2689260" y="1829525"/>
                </a:lnTo>
                <a:lnTo>
                  <a:pt x="2657831" y="1856226"/>
                </a:lnTo>
                <a:lnTo>
                  <a:pt x="2624181" y="1883881"/>
                </a:lnTo>
                <a:lnTo>
                  <a:pt x="2588625" y="1912171"/>
                </a:lnTo>
                <a:lnTo>
                  <a:pt x="2570530" y="1926476"/>
                </a:lnTo>
                <a:lnTo>
                  <a:pt x="2551165" y="1940462"/>
                </a:lnTo>
                <a:lnTo>
                  <a:pt x="2531800" y="1954766"/>
                </a:lnTo>
                <a:lnTo>
                  <a:pt x="2511800" y="1969388"/>
                </a:lnTo>
                <a:lnTo>
                  <a:pt x="2491165" y="1984010"/>
                </a:lnTo>
                <a:lnTo>
                  <a:pt x="2470213" y="1998314"/>
                </a:lnTo>
                <a:lnTo>
                  <a:pt x="2448308" y="2012936"/>
                </a:lnTo>
                <a:lnTo>
                  <a:pt x="2426086" y="2027558"/>
                </a:lnTo>
                <a:lnTo>
                  <a:pt x="2403546" y="2042180"/>
                </a:lnTo>
                <a:lnTo>
                  <a:pt x="2380372" y="2057120"/>
                </a:lnTo>
                <a:lnTo>
                  <a:pt x="2356245" y="2071424"/>
                </a:lnTo>
                <a:lnTo>
                  <a:pt x="2332118" y="2086046"/>
                </a:lnTo>
                <a:lnTo>
                  <a:pt x="2306721" y="2100668"/>
                </a:lnTo>
                <a:lnTo>
                  <a:pt x="2281642" y="2115290"/>
                </a:lnTo>
                <a:lnTo>
                  <a:pt x="2255610" y="2129912"/>
                </a:lnTo>
                <a:lnTo>
                  <a:pt x="2228943" y="2144216"/>
                </a:lnTo>
                <a:lnTo>
                  <a:pt x="2201642" y="2158838"/>
                </a:lnTo>
                <a:lnTo>
                  <a:pt x="2173705" y="2173142"/>
                </a:lnTo>
                <a:lnTo>
                  <a:pt x="2145451" y="2187446"/>
                </a:lnTo>
                <a:lnTo>
                  <a:pt x="2116245" y="2201750"/>
                </a:lnTo>
                <a:lnTo>
                  <a:pt x="2087039" y="2205565"/>
                </a:lnTo>
                <a:lnTo>
                  <a:pt x="2056563" y="2208743"/>
                </a:lnTo>
                <a:lnTo>
                  <a:pt x="2026087" y="2211286"/>
                </a:lnTo>
                <a:lnTo>
                  <a:pt x="1994658" y="2213511"/>
                </a:lnTo>
                <a:lnTo>
                  <a:pt x="1962595" y="2216054"/>
                </a:lnTo>
                <a:lnTo>
                  <a:pt x="1930531" y="2217326"/>
                </a:lnTo>
                <a:lnTo>
                  <a:pt x="1897833" y="2218597"/>
                </a:lnTo>
                <a:lnTo>
                  <a:pt x="1865452" y="2219233"/>
                </a:lnTo>
                <a:lnTo>
                  <a:pt x="1832436" y="2220187"/>
                </a:lnTo>
                <a:lnTo>
                  <a:pt x="1799420" y="2220504"/>
                </a:lnTo>
                <a:lnTo>
                  <a:pt x="1766404" y="2220504"/>
                </a:lnTo>
                <a:lnTo>
                  <a:pt x="1733389" y="2220187"/>
                </a:lnTo>
                <a:lnTo>
                  <a:pt x="1667674" y="2218915"/>
                </a:lnTo>
                <a:lnTo>
                  <a:pt x="1603548" y="2217326"/>
                </a:lnTo>
                <a:lnTo>
                  <a:pt x="1540373" y="2215101"/>
                </a:lnTo>
                <a:lnTo>
                  <a:pt x="1480056" y="2212876"/>
                </a:lnTo>
                <a:lnTo>
                  <a:pt x="1367675" y="2207472"/>
                </a:lnTo>
                <a:lnTo>
                  <a:pt x="1317199" y="2205247"/>
                </a:lnTo>
                <a:lnTo>
                  <a:pt x="1271485" y="2203339"/>
                </a:lnTo>
                <a:lnTo>
                  <a:pt x="1230532" y="2202068"/>
                </a:lnTo>
                <a:lnTo>
                  <a:pt x="1195612" y="2201750"/>
                </a:lnTo>
                <a:lnTo>
                  <a:pt x="1189897" y="2202068"/>
                </a:lnTo>
                <a:lnTo>
                  <a:pt x="1183231" y="2203657"/>
                </a:lnTo>
                <a:lnTo>
                  <a:pt x="1175294" y="2205882"/>
                </a:lnTo>
                <a:lnTo>
                  <a:pt x="1167040" y="2209061"/>
                </a:lnTo>
                <a:lnTo>
                  <a:pt x="1157517" y="2212876"/>
                </a:lnTo>
                <a:lnTo>
                  <a:pt x="1147358" y="2217326"/>
                </a:lnTo>
                <a:lnTo>
                  <a:pt x="1136882" y="2222730"/>
                </a:lnTo>
                <a:lnTo>
                  <a:pt x="1124818" y="2229087"/>
                </a:lnTo>
                <a:lnTo>
                  <a:pt x="1113072" y="2235762"/>
                </a:lnTo>
                <a:lnTo>
                  <a:pt x="1100056" y="2243073"/>
                </a:lnTo>
                <a:lnTo>
                  <a:pt x="1073072" y="2259602"/>
                </a:lnTo>
                <a:lnTo>
                  <a:pt x="1044183" y="2278357"/>
                </a:lnTo>
                <a:lnTo>
                  <a:pt x="1013707" y="2298700"/>
                </a:lnTo>
                <a:lnTo>
                  <a:pt x="457200" y="1818718"/>
                </a:lnTo>
                <a:lnTo>
                  <a:pt x="498787" y="1790428"/>
                </a:lnTo>
                <a:lnTo>
                  <a:pt x="538470" y="1762137"/>
                </a:lnTo>
                <a:lnTo>
                  <a:pt x="577200" y="1734483"/>
                </a:lnTo>
                <a:lnTo>
                  <a:pt x="614025" y="1707464"/>
                </a:lnTo>
                <a:lnTo>
                  <a:pt x="684184" y="1655969"/>
                </a:lnTo>
                <a:lnTo>
                  <a:pt x="717835" y="1631811"/>
                </a:lnTo>
                <a:lnTo>
                  <a:pt x="750850" y="1608924"/>
                </a:lnTo>
                <a:lnTo>
                  <a:pt x="782596" y="1587627"/>
                </a:lnTo>
                <a:lnTo>
                  <a:pt x="798152" y="1577455"/>
                </a:lnTo>
                <a:lnTo>
                  <a:pt x="814025" y="1567919"/>
                </a:lnTo>
                <a:lnTo>
                  <a:pt x="829263" y="1558383"/>
                </a:lnTo>
                <a:lnTo>
                  <a:pt x="844819" y="1549483"/>
                </a:lnTo>
                <a:lnTo>
                  <a:pt x="859739" y="1541218"/>
                </a:lnTo>
                <a:lnTo>
                  <a:pt x="875295" y="1533589"/>
                </a:lnTo>
                <a:lnTo>
                  <a:pt x="890533" y="1525960"/>
                </a:lnTo>
                <a:lnTo>
                  <a:pt x="905453" y="1519285"/>
                </a:lnTo>
                <a:lnTo>
                  <a:pt x="920374" y="1512928"/>
                </a:lnTo>
                <a:lnTo>
                  <a:pt x="935295" y="1507206"/>
                </a:lnTo>
                <a:lnTo>
                  <a:pt x="950533" y="1501802"/>
                </a:lnTo>
                <a:lnTo>
                  <a:pt x="965453" y="1497034"/>
                </a:lnTo>
                <a:lnTo>
                  <a:pt x="980374" y="1493220"/>
                </a:lnTo>
                <a:lnTo>
                  <a:pt x="995612" y="1489723"/>
                </a:lnTo>
                <a:lnTo>
                  <a:pt x="1009580" y="1487498"/>
                </a:lnTo>
                <a:lnTo>
                  <a:pt x="1023866" y="1485273"/>
                </a:lnTo>
                <a:lnTo>
                  <a:pt x="1039421" y="1483366"/>
                </a:lnTo>
                <a:lnTo>
                  <a:pt x="1055612" y="1481777"/>
                </a:lnTo>
                <a:lnTo>
                  <a:pt x="1072437" y="1480505"/>
                </a:lnTo>
                <a:lnTo>
                  <a:pt x="1090215" y="1479552"/>
                </a:lnTo>
                <a:lnTo>
                  <a:pt x="1107993" y="1478598"/>
                </a:lnTo>
                <a:lnTo>
                  <a:pt x="1126723" y="1478280"/>
                </a:lnTo>
                <a:lnTo>
                  <a:pt x="1165453" y="1477962"/>
                </a:lnTo>
                <a:close/>
                <a:moveTo>
                  <a:pt x="2581069" y="581236"/>
                </a:moveTo>
                <a:lnTo>
                  <a:pt x="2572182" y="581554"/>
                </a:lnTo>
                <a:lnTo>
                  <a:pt x="2563296" y="582825"/>
                </a:lnTo>
                <a:lnTo>
                  <a:pt x="2555362" y="585051"/>
                </a:lnTo>
                <a:lnTo>
                  <a:pt x="2547110" y="588230"/>
                </a:lnTo>
                <a:lnTo>
                  <a:pt x="2539493" y="591410"/>
                </a:lnTo>
                <a:lnTo>
                  <a:pt x="2532194" y="596179"/>
                </a:lnTo>
                <a:lnTo>
                  <a:pt x="2525846" y="601266"/>
                </a:lnTo>
                <a:lnTo>
                  <a:pt x="2519816" y="606353"/>
                </a:lnTo>
                <a:lnTo>
                  <a:pt x="2514104" y="612712"/>
                </a:lnTo>
                <a:lnTo>
                  <a:pt x="2509026" y="619389"/>
                </a:lnTo>
                <a:lnTo>
                  <a:pt x="2504582" y="626701"/>
                </a:lnTo>
                <a:lnTo>
                  <a:pt x="2501091" y="634332"/>
                </a:lnTo>
                <a:lnTo>
                  <a:pt x="2497918" y="641963"/>
                </a:lnTo>
                <a:lnTo>
                  <a:pt x="2496013" y="650547"/>
                </a:lnTo>
                <a:lnTo>
                  <a:pt x="2494427" y="659449"/>
                </a:lnTo>
                <a:lnTo>
                  <a:pt x="2494109" y="668034"/>
                </a:lnTo>
                <a:lnTo>
                  <a:pt x="2494427" y="676936"/>
                </a:lnTo>
                <a:lnTo>
                  <a:pt x="2496013" y="685839"/>
                </a:lnTo>
                <a:lnTo>
                  <a:pt x="2497918" y="693787"/>
                </a:lnTo>
                <a:lnTo>
                  <a:pt x="2501091" y="701736"/>
                </a:lnTo>
                <a:lnTo>
                  <a:pt x="2504582" y="709684"/>
                </a:lnTo>
                <a:lnTo>
                  <a:pt x="2509026" y="716679"/>
                </a:lnTo>
                <a:lnTo>
                  <a:pt x="2514104" y="723356"/>
                </a:lnTo>
                <a:lnTo>
                  <a:pt x="2519816" y="729397"/>
                </a:lnTo>
                <a:lnTo>
                  <a:pt x="2525846" y="735120"/>
                </a:lnTo>
                <a:lnTo>
                  <a:pt x="2532194" y="740207"/>
                </a:lnTo>
                <a:lnTo>
                  <a:pt x="2539493" y="744340"/>
                </a:lnTo>
                <a:lnTo>
                  <a:pt x="2547110" y="748155"/>
                </a:lnTo>
                <a:lnTo>
                  <a:pt x="2555362" y="751335"/>
                </a:lnTo>
                <a:lnTo>
                  <a:pt x="2563296" y="753243"/>
                </a:lnTo>
                <a:lnTo>
                  <a:pt x="2572182" y="754832"/>
                </a:lnTo>
                <a:lnTo>
                  <a:pt x="2581069" y="755150"/>
                </a:lnTo>
                <a:lnTo>
                  <a:pt x="2589638" y="754832"/>
                </a:lnTo>
                <a:lnTo>
                  <a:pt x="2598524" y="753243"/>
                </a:lnTo>
                <a:lnTo>
                  <a:pt x="2606776" y="751335"/>
                </a:lnTo>
                <a:lnTo>
                  <a:pt x="2614710" y="748155"/>
                </a:lnTo>
                <a:lnTo>
                  <a:pt x="2622327" y="744340"/>
                </a:lnTo>
                <a:lnTo>
                  <a:pt x="2629626" y="740207"/>
                </a:lnTo>
                <a:lnTo>
                  <a:pt x="2635974" y="735120"/>
                </a:lnTo>
                <a:lnTo>
                  <a:pt x="2642321" y="729397"/>
                </a:lnTo>
                <a:lnTo>
                  <a:pt x="2647716" y="723356"/>
                </a:lnTo>
                <a:lnTo>
                  <a:pt x="2652794" y="716679"/>
                </a:lnTo>
                <a:lnTo>
                  <a:pt x="2657237" y="709684"/>
                </a:lnTo>
                <a:lnTo>
                  <a:pt x="2660728" y="701736"/>
                </a:lnTo>
                <a:lnTo>
                  <a:pt x="2663902" y="693787"/>
                </a:lnTo>
                <a:lnTo>
                  <a:pt x="2666124" y="685839"/>
                </a:lnTo>
                <a:lnTo>
                  <a:pt x="2667393" y="676936"/>
                </a:lnTo>
                <a:lnTo>
                  <a:pt x="2667711" y="668034"/>
                </a:lnTo>
                <a:lnTo>
                  <a:pt x="2667393" y="659449"/>
                </a:lnTo>
                <a:lnTo>
                  <a:pt x="2666124" y="650547"/>
                </a:lnTo>
                <a:lnTo>
                  <a:pt x="2663902" y="641963"/>
                </a:lnTo>
                <a:lnTo>
                  <a:pt x="2660728" y="634332"/>
                </a:lnTo>
                <a:lnTo>
                  <a:pt x="2657237" y="626701"/>
                </a:lnTo>
                <a:lnTo>
                  <a:pt x="2652794" y="619389"/>
                </a:lnTo>
                <a:lnTo>
                  <a:pt x="2647716" y="612712"/>
                </a:lnTo>
                <a:lnTo>
                  <a:pt x="2642321" y="606353"/>
                </a:lnTo>
                <a:lnTo>
                  <a:pt x="2635974" y="601266"/>
                </a:lnTo>
                <a:lnTo>
                  <a:pt x="2629626" y="596179"/>
                </a:lnTo>
                <a:lnTo>
                  <a:pt x="2622327" y="591410"/>
                </a:lnTo>
                <a:lnTo>
                  <a:pt x="2614710" y="588230"/>
                </a:lnTo>
                <a:lnTo>
                  <a:pt x="2606776" y="585051"/>
                </a:lnTo>
                <a:lnTo>
                  <a:pt x="2598524" y="582825"/>
                </a:lnTo>
                <a:lnTo>
                  <a:pt x="2589638" y="581554"/>
                </a:lnTo>
                <a:lnTo>
                  <a:pt x="2581069" y="581236"/>
                </a:lnTo>
                <a:close/>
                <a:moveTo>
                  <a:pt x="966135" y="581236"/>
                </a:moveTo>
                <a:lnTo>
                  <a:pt x="957235" y="581554"/>
                </a:lnTo>
                <a:lnTo>
                  <a:pt x="948335" y="582825"/>
                </a:lnTo>
                <a:lnTo>
                  <a:pt x="940389" y="585051"/>
                </a:lnTo>
                <a:lnTo>
                  <a:pt x="932443" y="588230"/>
                </a:lnTo>
                <a:lnTo>
                  <a:pt x="924496" y="591410"/>
                </a:lnTo>
                <a:lnTo>
                  <a:pt x="917504" y="596179"/>
                </a:lnTo>
                <a:lnTo>
                  <a:pt x="910829" y="601266"/>
                </a:lnTo>
                <a:lnTo>
                  <a:pt x="904790" y="606353"/>
                </a:lnTo>
                <a:lnTo>
                  <a:pt x="899068" y="612712"/>
                </a:lnTo>
                <a:lnTo>
                  <a:pt x="893983" y="619389"/>
                </a:lnTo>
                <a:lnTo>
                  <a:pt x="889533" y="626701"/>
                </a:lnTo>
                <a:lnTo>
                  <a:pt x="886036" y="634332"/>
                </a:lnTo>
                <a:lnTo>
                  <a:pt x="882858" y="641963"/>
                </a:lnTo>
                <a:lnTo>
                  <a:pt x="880951" y="650547"/>
                </a:lnTo>
                <a:lnTo>
                  <a:pt x="879362" y="659449"/>
                </a:lnTo>
                <a:lnTo>
                  <a:pt x="879044" y="668034"/>
                </a:lnTo>
                <a:lnTo>
                  <a:pt x="879362" y="676936"/>
                </a:lnTo>
                <a:lnTo>
                  <a:pt x="880951" y="685839"/>
                </a:lnTo>
                <a:lnTo>
                  <a:pt x="882858" y="693787"/>
                </a:lnTo>
                <a:lnTo>
                  <a:pt x="886036" y="701736"/>
                </a:lnTo>
                <a:lnTo>
                  <a:pt x="889533" y="709684"/>
                </a:lnTo>
                <a:lnTo>
                  <a:pt x="893983" y="716679"/>
                </a:lnTo>
                <a:lnTo>
                  <a:pt x="899068" y="723356"/>
                </a:lnTo>
                <a:lnTo>
                  <a:pt x="904790" y="729397"/>
                </a:lnTo>
                <a:lnTo>
                  <a:pt x="910829" y="735120"/>
                </a:lnTo>
                <a:lnTo>
                  <a:pt x="917504" y="740207"/>
                </a:lnTo>
                <a:lnTo>
                  <a:pt x="924496" y="744340"/>
                </a:lnTo>
                <a:lnTo>
                  <a:pt x="932443" y="748155"/>
                </a:lnTo>
                <a:lnTo>
                  <a:pt x="940389" y="751335"/>
                </a:lnTo>
                <a:lnTo>
                  <a:pt x="948335" y="753243"/>
                </a:lnTo>
                <a:lnTo>
                  <a:pt x="957235" y="754832"/>
                </a:lnTo>
                <a:lnTo>
                  <a:pt x="966135" y="755150"/>
                </a:lnTo>
                <a:lnTo>
                  <a:pt x="974717" y="754832"/>
                </a:lnTo>
                <a:lnTo>
                  <a:pt x="983616" y="753243"/>
                </a:lnTo>
                <a:lnTo>
                  <a:pt x="992198" y="751335"/>
                </a:lnTo>
                <a:lnTo>
                  <a:pt x="999827" y="748155"/>
                </a:lnTo>
                <a:lnTo>
                  <a:pt x="1007455" y="744340"/>
                </a:lnTo>
                <a:lnTo>
                  <a:pt x="1014766" y="740207"/>
                </a:lnTo>
                <a:lnTo>
                  <a:pt x="1021123" y="735120"/>
                </a:lnTo>
                <a:lnTo>
                  <a:pt x="1027798" y="729397"/>
                </a:lnTo>
                <a:lnTo>
                  <a:pt x="1032883" y="723356"/>
                </a:lnTo>
                <a:lnTo>
                  <a:pt x="1037969" y="716679"/>
                </a:lnTo>
                <a:lnTo>
                  <a:pt x="1042737" y="709684"/>
                </a:lnTo>
                <a:lnTo>
                  <a:pt x="1045915" y="701736"/>
                </a:lnTo>
                <a:lnTo>
                  <a:pt x="1049094" y="693787"/>
                </a:lnTo>
                <a:lnTo>
                  <a:pt x="1051319" y="685839"/>
                </a:lnTo>
                <a:lnTo>
                  <a:pt x="1052590" y="676936"/>
                </a:lnTo>
                <a:lnTo>
                  <a:pt x="1052908" y="668034"/>
                </a:lnTo>
                <a:lnTo>
                  <a:pt x="1052590" y="659449"/>
                </a:lnTo>
                <a:lnTo>
                  <a:pt x="1051319" y="650547"/>
                </a:lnTo>
                <a:lnTo>
                  <a:pt x="1049094" y="641963"/>
                </a:lnTo>
                <a:lnTo>
                  <a:pt x="1045915" y="634332"/>
                </a:lnTo>
                <a:lnTo>
                  <a:pt x="1042737" y="626701"/>
                </a:lnTo>
                <a:lnTo>
                  <a:pt x="1037969" y="619389"/>
                </a:lnTo>
                <a:lnTo>
                  <a:pt x="1032883" y="612712"/>
                </a:lnTo>
                <a:lnTo>
                  <a:pt x="1027798" y="606353"/>
                </a:lnTo>
                <a:lnTo>
                  <a:pt x="1021123" y="601266"/>
                </a:lnTo>
                <a:lnTo>
                  <a:pt x="1014766" y="596179"/>
                </a:lnTo>
                <a:lnTo>
                  <a:pt x="1007455" y="591410"/>
                </a:lnTo>
                <a:lnTo>
                  <a:pt x="999827" y="588230"/>
                </a:lnTo>
                <a:lnTo>
                  <a:pt x="992198" y="585051"/>
                </a:lnTo>
                <a:lnTo>
                  <a:pt x="983616" y="582825"/>
                </a:lnTo>
                <a:lnTo>
                  <a:pt x="974717" y="581554"/>
                </a:lnTo>
                <a:lnTo>
                  <a:pt x="966135" y="581236"/>
                </a:lnTo>
                <a:close/>
                <a:moveTo>
                  <a:pt x="1738994" y="260350"/>
                </a:moveTo>
                <a:lnTo>
                  <a:pt x="1795434" y="260350"/>
                </a:lnTo>
                <a:lnTo>
                  <a:pt x="1798605" y="260985"/>
                </a:lnTo>
                <a:lnTo>
                  <a:pt x="1801776" y="261620"/>
                </a:lnTo>
                <a:lnTo>
                  <a:pt x="1804312" y="263207"/>
                </a:lnTo>
                <a:lnTo>
                  <a:pt x="1807166" y="265111"/>
                </a:lnTo>
                <a:lnTo>
                  <a:pt x="1809068" y="267650"/>
                </a:lnTo>
                <a:lnTo>
                  <a:pt x="1810654" y="270506"/>
                </a:lnTo>
                <a:lnTo>
                  <a:pt x="1811605" y="273363"/>
                </a:lnTo>
                <a:lnTo>
                  <a:pt x="1811605" y="276854"/>
                </a:lnTo>
                <a:lnTo>
                  <a:pt x="1811605" y="336521"/>
                </a:lnTo>
                <a:lnTo>
                  <a:pt x="1823654" y="338107"/>
                </a:lnTo>
                <a:lnTo>
                  <a:pt x="1835069" y="340012"/>
                </a:lnTo>
                <a:lnTo>
                  <a:pt x="1846484" y="342233"/>
                </a:lnTo>
                <a:lnTo>
                  <a:pt x="1857582" y="345090"/>
                </a:lnTo>
                <a:lnTo>
                  <a:pt x="1865826" y="347629"/>
                </a:lnTo>
                <a:lnTo>
                  <a:pt x="1875021" y="350803"/>
                </a:lnTo>
                <a:lnTo>
                  <a:pt x="1883899" y="353976"/>
                </a:lnTo>
                <a:lnTo>
                  <a:pt x="1893094" y="358420"/>
                </a:lnTo>
                <a:lnTo>
                  <a:pt x="1902607" y="362545"/>
                </a:lnTo>
                <a:lnTo>
                  <a:pt x="1911802" y="367623"/>
                </a:lnTo>
                <a:lnTo>
                  <a:pt x="1920997" y="373019"/>
                </a:lnTo>
                <a:lnTo>
                  <a:pt x="1929876" y="378097"/>
                </a:lnTo>
                <a:lnTo>
                  <a:pt x="1938437" y="384444"/>
                </a:lnTo>
                <a:lnTo>
                  <a:pt x="1946998" y="390475"/>
                </a:lnTo>
                <a:lnTo>
                  <a:pt x="1954925" y="396822"/>
                </a:lnTo>
                <a:lnTo>
                  <a:pt x="1962852" y="403804"/>
                </a:lnTo>
                <a:lnTo>
                  <a:pt x="1969827" y="410787"/>
                </a:lnTo>
                <a:lnTo>
                  <a:pt x="1976803" y="418086"/>
                </a:lnTo>
                <a:lnTo>
                  <a:pt x="1982511" y="425703"/>
                </a:lnTo>
                <a:lnTo>
                  <a:pt x="1987901" y="433320"/>
                </a:lnTo>
                <a:lnTo>
                  <a:pt x="1990438" y="438716"/>
                </a:lnTo>
                <a:lnTo>
                  <a:pt x="1992340" y="444429"/>
                </a:lnTo>
                <a:lnTo>
                  <a:pt x="1993608" y="450141"/>
                </a:lnTo>
                <a:lnTo>
                  <a:pt x="1993925" y="456172"/>
                </a:lnTo>
                <a:lnTo>
                  <a:pt x="1993291" y="462202"/>
                </a:lnTo>
                <a:lnTo>
                  <a:pt x="1992023" y="468867"/>
                </a:lnTo>
                <a:lnTo>
                  <a:pt x="1989803" y="474897"/>
                </a:lnTo>
                <a:lnTo>
                  <a:pt x="1986633" y="481562"/>
                </a:lnTo>
                <a:lnTo>
                  <a:pt x="1984413" y="485053"/>
                </a:lnTo>
                <a:lnTo>
                  <a:pt x="1982194" y="488861"/>
                </a:lnTo>
                <a:lnTo>
                  <a:pt x="1979340" y="492035"/>
                </a:lnTo>
                <a:lnTo>
                  <a:pt x="1976486" y="495526"/>
                </a:lnTo>
                <a:lnTo>
                  <a:pt x="1973315" y="499017"/>
                </a:lnTo>
                <a:lnTo>
                  <a:pt x="1969827" y="502191"/>
                </a:lnTo>
                <a:lnTo>
                  <a:pt x="1966340" y="505047"/>
                </a:lnTo>
                <a:lnTo>
                  <a:pt x="1962535" y="507904"/>
                </a:lnTo>
                <a:lnTo>
                  <a:pt x="1958730" y="510443"/>
                </a:lnTo>
                <a:lnTo>
                  <a:pt x="1954608" y="512665"/>
                </a:lnTo>
                <a:lnTo>
                  <a:pt x="1950486" y="515204"/>
                </a:lnTo>
                <a:lnTo>
                  <a:pt x="1946047" y="516790"/>
                </a:lnTo>
                <a:lnTo>
                  <a:pt x="1941607" y="518060"/>
                </a:lnTo>
                <a:lnTo>
                  <a:pt x="1937485" y="519329"/>
                </a:lnTo>
                <a:lnTo>
                  <a:pt x="1932729" y="519647"/>
                </a:lnTo>
                <a:lnTo>
                  <a:pt x="1928290" y="519964"/>
                </a:lnTo>
                <a:lnTo>
                  <a:pt x="1922900" y="519647"/>
                </a:lnTo>
                <a:lnTo>
                  <a:pt x="1917827" y="519012"/>
                </a:lnTo>
                <a:lnTo>
                  <a:pt x="1913387" y="517425"/>
                </a:lnTo>
                <a:lnTo>
                  <a:pt x="1908631" y="515204"/>
                </a:lnTo>
                <a:lnTo>
                  <a:pt x="1904509" y="512347"/>
                </a:lnTo>
                <a:lnTo>
                  <a:pt x="1900704" y="508856"/>
                </a:lnTo>
                <a:lnTo>
                  <a:pt x="1897216" y="505047"/>
                </a:lnTo>
                <a:lnTo>
                  <a:pt x="1893729" y="500604"/>
                </a:lnTo>
                <a:lnTo>
                  <a:pt x="1891192" y="496796"/>
                </a:lnTo>
                <a:lnTo>
                  <a:pt x="1889289" y="494574"/>
                </a:lnTo>
                <a:lnTo>
                  <a:pt x="1882631" y="488227"/>
                </a:lnTo>
                <a:lnTo>
                  <a:pt x="1876289" y="482831"/>
                </a:lnTo>
                <a:lnTo>
                  <a:pt x="1868996" y="477118"/>
                </a:lnTo>
                <a:lnTo>
                  <a:pt x="1861704" y="472040"/>
                </a:lnTo>
                <a:lnTo>
                  <a:pt x="1853777" y="466645"/>
                </a:lnTo>
                <a:lnTo>
                  <a:pt x="1846167" y="461884"/>
                </a:lnTo>
                <a:lnTo>
                  <a:pt x="1838874" y="457441"/>
                </a:lnTo>
                <a:lnTo>
                  <a:pt x="1831898" y="453950"/>
                </a:lnTo>
                <a:lnTo>
                  <a:pt x="1825557" y="451411"/>
                </a:lnTo>
                <a:lnTo>
                  <a:pt x="1818581" y="449189"/>
                </a:lnTo>
                <a:lnTo>
                  <a:pt x="1811288" y="447285"/>
                </a:lnTo>
                <a:lnTo>
                  <a:pt x="1804312" y="445381"/>
                </a:lnTo>
                <a:lnTo>
                  <a:pt x="1797337" y="444429"/>
                </a:lnTo>
                <a:lnTo>
                  <a:pt x="1790361" y="443159"/>
                </a:lnTo>
                <a:lnTo>
                  <a:pt x="1783068" y="442524"/>
                </a:lnTo>
                <a:lnTo>
                  <a:pt x="1776092" y="442207"/>
                </a:lnTo>
                <a:lnTo>
                  <a:pt x="1769434" y="441572"/>
                </a:lnTo>
                <a:lnTo>
                  <a:pt x="1759604" y="442207"/>
                </a:lnTo>
                <a:lnTo>
                  <a:pt x="1749775" y="443159"/>
                </a:lnTo>
                <a:lnTo>
                  <a:pt x="1738994" y="444746"/>
                </a:lnTo>
                <a:lnTo>
                  <a:pt x="1733287" y="446333"/>
                </a:lnTo>
                <a:lnTo>
                  <a:pt x="1727896" y="447920"/>
                </a:lnTo>
                <a:lnTo>
                  <a:pt x="1722189" y="449824"/>
                </a:lnTo>
                <a:lnTo>
                  <a:pt x="1716481" y="451728"/>
                </a:lnTo>
                <a:lnTo>
                  <a:pt x="1710774" y="454267"/>
                </a:lnTo>
                <a:lnTo>
                  <a:pt x="1705067" y="457441"/>
                </a:lnTo>
                <a:lnTo>
                  <a:pt x="1699359" y="460297"/>
                </a:lnTo>
                <a:lnTo>
                  <a:pt x="1693652" y="464106"/>
                </a:lnTo>
                <a:lnTo>
                  <a:pt x="1687944" y="468549"/>
                </a:lnTo>
                <a:lnTo>
                  <a:pt x="1682554" y="472992"/>
                </a:lnTo>
                <a:lnTo>
                  <a:pt x="1679066" y="476166"/>
                </a:lnTo>
                <a:lnTo>
                  <a:pt x="1676529" y="479975"/>
                </a:lnTo>
                <a:lnTo>
                  <a:pt x="1673676" y="484101"/>
                </a:lnTo>
                <a:lnTo>
                  <a:pt x="1671456" y="488227"/>
                </a:lnTo>
                <a:lnTo>
                  <a:pt x="1669554" y="492987"/>
                </a:lnTo>
                <a:lnTo>
                  <a:pt x="1667968" y="497748"/>
                </a:lnTo>
                <a:lnTo>
                  <a:pt x="1667017" y="502826"/>
                </a:lnTo>
                <a:lnTo>
                  <a:pt x="1666066" y="508221"/>
                </a:lnTo>
                <a:lnTo>
                  <a:pt x="1665749" y="513617"/>
                </a:lnTo>
                <a:lnTo>
                  <a:pt x="1666066" y="519012"/>
                </a:lnTo>
                <a:lnTo>
                  <a:pt x="1666383" y="524407"/>
                </a:lnTo>
                <a:lnTo>
                  <a:pt x="1667334" y="529168"/>
                </a:lnTo>
                <a:lnTo>
                  <a:pt x="1668602" y="534563"/>
                </a:lnTo>
                <a:lnTo>
                  <a:pt x="1670505" y="539642"/>
                </a:lnTo>
                <a:lnTo>
                  <a:pt x="1672407" y="544402"/>
                </a:lnTo>
                <a:lnTo>
                  <a:pt x="1674944" y="549163"/>
                </a:lnTo>
                <a:lnTo>
                  <a:pt x="1677164" y="552971"/>
                </a:lnTo>
                <a:lnTo>
                  <a:pt x="1679383" y="556145"/>
                </a:lnTo>
                <a:lnTo>
                  <a:pt x="1682237" y="559319"/>
                </a:lnTo>
                <a:lnTo>
                  <a:pt x="1684774" y="562175"/>
                </a:lnTo>
                <a:lnTo>
                  <a:pt x="1690481" y="567571"/>
                </a:lnTo>
                <a:lnTo>
                  <a:pt x="1696823" y="572014"/>
                </a:lnTo>
                <a:lnTo>
                  <a:pt x="1703481" y="576140"/>
                </a:lnTo>
                <a:lnTo>
                  <a:pt x="1711091" y="580266"/>
                </a:lnTo>
                <a:lnTo>
                  <a:pt x="1728530" y="588200"/>
                </a:lnTo>
                <a:lnTo>
                  <a:pt x="1732970" y="590422"/>
                </a:lnTo>
                <a:lnTo>
                  <a:pt x="1761507" y="602799"/>
                </a:lnTo>
                <a:lnTo>
                  <a:pt x="1781483" y="611369"/>
                </a:lnTo>
                <a:lnTo>
                  <a:pt x="1800190" y="619938"/>
                </a:lnTo>
                <a:lnTo>
                  <a:pt x="1811605" y="624698"/>
                </a:lnTo>
                <a:lnTo>
                  <a:pt x="1839191" y="636441"/>
                </a:lnTo>
                <a:lnTo>
                  <a:pt x="1853777" y="642471"/>
                </a:lnTo>
                <a:lnTo>
                  <a:pt x="1868362" y="649454"/>
                </a:lnTo>
                <a:lnTo>
                  <a:pt x="1882631" y="656119"/>
                </a:lnTo>
                <a:lnTo>
                  <a:pt x="1897216" y="663418"/>
                </a:lnTo>
                <a:lnTo>
                  <a:pt x="1911485" y="671035"/>
                </a:lnTo>
                <a:lnTo>
                  <a:pt x="1925119" y="679605"/>
                </a:lnTo>
                <a:lnTo>
                  <a:pt x="1938437" y="688174"/>
                </a:lnTo>
                <a:lnTo>
                  <a:pt x="1951120" y="697378"/>
                </a:lnTo>
                <a:lnTo>
                  <a:pt x="1957144" y="702456"/>
                </a:lnTo>
                <a:lnTo>
                  <a:pt x="1962852" y="707534"/>
                </a:lnTo>
                <a:lnTo>
                  <a:pt x="1968242" y="712929"/>
                </a:lnTo>
                <a:lnTo>
                  <a:pt x="1973632" y="718007"/>
                </a:lnTo>
                <a:lnTo>
                  <a:pt x="1978706" y="723402"/>
                </a:lnTo>
                <a:lnTo>
                  <a:pt x="1983145" y="729115"/>
                </a:lnTo>
                <a:lnTo>
                  <a:pt x="1987901" y="734828"/>
                </a:lnTo>
                <a:lnTo>
                  <a:pt x="1991706" y="740541"/>
                </a:lnTo>
                <a:lnTo>
                  <a:pt x="1995511" y="747206"/>
                </a:lnTo>
                <a:lnTo>
                  <a:pt x="1998682" y="753236"/>
                </a:lnTo>
                <a:lnTo>
                  <a:pt x="2001535" y="759901"/>
                </a:lnTo>
                <a:lnTo>
                  <a:pt x="2004389" y="766248"/>
                </a:lnTo>
                <a:lnTo>
                  <a:pt x="2006292" y="772913"/>
                </a:lnTo>
                <a:lnTo>
                  <a:pt x="2007560" y="778943"/>
                </a:lnTo>
                <a:lnTo>
                  <a:pt x="2009145" y="784974"/>
                </a:lnTo>
                <a:lnTo>
                  <a:pt x="2010414" y="791638"/>
                </a:lnTo>
                <a:lnTo>
                  <a:pt x="2011365" y="797669"/>
                </a:lnTo>
                <a:lnTo>
                  <a:pt x="2012316" y="804016"/>
                </a:lnTo>
                <a:lnTo>
                  <a:pt x="2012633" y="810364"/>
                </a:lnTo>
                <a:lnTo>
                  <a:pt x="2012950" y="816711"/>
                </a:lnTo>
                <a:lnTo>
                  <a:pt x="2012950" y="823376"/>
                </a:lnTo>
                <a:lnTo>
                  <a:pt x="2012633" y="829406"/>
                </a:lnTo>
                <a:lnTo>
                  <a:pt x="2012316" y="835754"/>
                </a:lnTo>
                <a:lnTo>
                  <a:pt x="2011365" y="842101"/>
                </a:lnTo>
                <a:lnTo>
                  <a:pt x="2010731" y="848449"/>
                </a:lnTo>
                <a:lnTo>
                  <a:pt x="2009462" y="854796"/>
                </a:lnTo>
                <a:lnTo>
                  <a:pt x="2008194" y="860826"/>
                </a:lnTo>
                <a:lnTo>
                  <a:pt x="2006609" y="866857"/>
                </a:lnTo>
                <a:lnTo>
                  <a:pt x="2004706" y="872887"/>
                </a:lnTo>
                <a:lnTo>
                  <a:pt x="2002804" y="879234"/>
                </a:lnTo>
                <a:lnTo>
                  <a:pt x="2000584" y="884947"/>
                </a:lnTo>
                <a:lnTo>
                  <a:pt x="1997730" y="890977"/>
                </a:lnTo>
                <a:lnTo>
                  <a:pt x="1995194" y="896690"/>
                </a:lnTo>
                <a:lnTo>
                  <a:pt x="1992023" y="902403"/>
                </a:lnTo>
                <a:lnTo>
                  <a:pt x="1988852" y="908116"/>
                </a:lnTo>
                <a:lnTo>
                  <a:pt x="1985999" y="913511"/>
                </a:lnTo>
                <a:lnTo>
                  <a:pt x="1982194" y="919224"/>
                </a:lnTo>
                <a:lnTo>
                  <a:pt x="1978389" y="924619"/>
                </a:lnTo>
                <a:lnTo>
                  <a:pt x="1974584" y="929697"/>
                </a:lnTo>
                <a:lnTo>
                  <a:pt x="1970145" y="935093"/>
                </a:lnTo>
                <a:lnTo>
                  <a:pt x="1966023" y="939853"/>
                </a:lnTo>
                <a:lnTo>
                  <a:pt x="1961583" y="944931"/>
                </a:lnTo>
                <a:lnTo>
                  <a:pt x="1956510" y="949375"/>
                </a:lnTo>
                <a:lnTo>
                  <a:pt x="1951437" y="954135"/>
                </a:lnTo>
                <a:lnTo>
                  <a:pt x="1945412" y="958896"/>
                </a:lnTo>
                <a:lnTo>
                  <a:pt x="1939071" y="963974"/>
                </a:lnTo>
                <a:lnTo>
                  <a:pt x="1932095" y="968734"/>
                </a:lnTo>
                <a:lnTo>
                  <a:pt x="1924802" y="972860"/>
                </a:lnTo>
                <a:lnTo>
                  <a:pt x="1917192" y="976669"/>
                </a:lnTo>
                <a:lnTo>
                  <a:pt x="1909265" y="980477"/>
                </a:lnTo>
                <a:lnTo>
                  <a:pt x="1900704" y="984286"/>
                </a:lnTo>
                <a:lnTo>
                  <a:pt x="1891826" y="987460"/>
                </a:lnTo>
                <a:lnTo>
                  <a:pt x="1883265" y="990316"/>
                </a:lnTo>
                <a:lnTo>
                  <a:pt x="1873753" y="993172"/>
                </a:lnTo>
                <a:lnTo>
                  <a:pt x="1863923" y="995394"/>
                </a:lnTo>
                <a:lnTo>
                  <a:pt x="1854094" y="997616"/>
                </a:lnTo>
                <a:lnTo>
                  <a:pt x="1843947" y="999203"/>
                </a:lnTo>
                <a:lnTo>
                  <a:pt x="1833484" y="1000790"/>
                </a:lnTo>
                <a:lnTo>
                  <a:pt x="1822703" y="1001742"/>
                </a:lnTo>
                <a:lnTo>
                  <a:pt x="1811605" y="1003011"/>
                </a:lnTo>
                <a:lnTo>
                  <a:pt x="1811605" y="1058552"/>
                </a:lnTo>
                <a:lnTo>
                  <a:pt x="1811605" y="1061726"/>
                </a:lnTo>
                <a:lnTo>
                  <a:pt x="1810654" y="1064900"/>
                </a:lnTo>
                <a:lnTo>
                  <a:pt x="1809068" y="1067756"/>
                </a:lnTo>
                <a:lnTo>
                  <a:pt x="1807166" y="1069978"/>
                </a:lnTo>
                <a:lnTo>
                  <a:pt x="1804312" y="1072199"/>
                </a:lnTo>
                <a:lnTo>
                  <a:pt x="1801776" y="1073786"/>
                </a:lnTo>
                <a:lnTo>
                  <a:pt x="1798605" y="1074421"/>
                </a:lnTo>
                <a:lnTo>
                  <a:pt x="1795434" y="1074738"/>
                </a:lnTo>
                <a:lnTo>
                  <a:pt x="1738994" y="1074738"/>
                </a:lnTo>
                <a:lnTo>
                  <a:pt x="1735823" y="1074421"/>
                </a:lnTo>
                <a:lnTo>
                  <a:pt x="1732652" y="1073786"/>
                </a:lnTo>
                <a:lnTo>
                  <a:pt x="1729799" y="1072199"/>
                </a:lnTo>
                <a:lnTo>
                  <a:pt x="1727262" y="1069978"/>
                </a:lnTo>
                <a:lnTo>
                  <a:pt x="1725360" y="1067756"/>
                </a:lnTo>
                <a:lnTo>
                  <a:pt x="1723774" y="1064900"/>
                </a:lnTo>
                <a:lnTo>
                  <a:pt x="1723140" y="1061726"/>
                </a:lnTo>
                <a:lnTo>
                  <a:pt x="1722823" y="1058552"/>
                </a:lnTo>
                <a:lnTo>
                  <a:pt x="1722823" y="999203"/>
                </a:lnTo>
                <a:lnTo>
                  <a:pt x="1708872" y="996346"/>
                </a:lnTo>
                <a:lnTo>
                  <a:pt x="1695237" y="993807"/>
                </a:lnTo>
                <a:lnTo>
                  <a:pt x="1681286" y="990633"/>
                </a:lnTo>
                <a:lnTo>
                  <a:pt x="1667968" y="986825"/>
                </a:lnTo>
                <a:lnTo>
                  <a:pt x="1654651" y="982699"/>
                </a:lnTo>
                <a:lnTo>
                  <a:pt x="1641968" y="977621"/>
                </a:lnTo>
                <a:lnTo>
                  <a:pt x="1629602" y="972543"/>
                </a:lnTo>
                <a:lnTo>
                  <a:pt x="1617236" y="966830"/>
                </a:lnTo>
                <a:lnTo>
                  <a:pt x="1605504" y="960483"/>
                </a:lnTo>
                <a:lnTo>
                  <a:pt x="1594406" y="953818"/>
                </a:lnTo>
                <a:lnTo>
                  <a:pt x="1583625" y="946518"/>
                </a:lnTo>
                <a:lnTo>
                  <a:pt x="1573479" y="938901"/>
                </a:lnTo>
                <a:lnTo>
                  <a:pt x="1564284" y="930332"/>
                </a:lnTo>
                <a:lnTo>
                  <a:pt x="1559844" y="926206"/>
                </a:lnTo>
                <a:lnTo>
                  <a:pt x="1555722" y="921445"/>
                </a:lnTo>
                <a:lnTo>
                  <a:pt x="1551600" y="917002"/>
                </a:lnTo>
                <a:lnTo>
                  <a:pt x="1547795" y="911924"/>
                </a:lnTo>
                <a:lnTo>
                  <a:pt x="1544308" y="907163"/>
                </a:lnTo>
                <a:lnTo>
                  <a:pt x="1540820" y="902085"/>
                </a:lnTo>
                <a:lnTo>
                  <a:pt x="1538283" y="896690"/>
                </a:lnTo>
                <a:lnTo>
                  <a:pt x="1536381" y="890977"/>
                </a:lnTo>
                <a:lnTo>
                  <a:pt x="1535112" y="885264"/>
                </a:lnTo>
                <a:lnTo>
                  <a:pt x="1535112" y="879234"/>
                </a:lnTo>
                <a:lnTo>
                  <a:pt x="1535429" y="872887"/>
                </a:lnTo>
                <a:lnTo>
                  <a:pt x="1537015" y="866539"/>
                </a:lnTo>
                <a:lnTo>
                  <a:pt x="1539234" y="860509"/>
                </a:lnTo>
                <a:lnTo>
                  <a:pt x="1542405" y="853844"/>
                </a:lnTo>
                <a:lnTo>
                  <a:pt x="1544308" y="850353"/>
                </a:lnTo>
                <a:lnTo>
                  <a:pt x="1546844" y="846545"/>
                </a:lnTo>
                <a:lnTo>
                  <a:pt x="1549698" y="843053"/>
                </a:lnTo>
                <a:lnTo>
                  <a:pt x="1552235" y="839880"/>
                </a:lnTo>
                <a:lnTo>
                  <a:pt x="1555722" y="836706"/>
                </a:lnTo>
                <a:lnTo>
                  <a:pt x="1558893" y="833215"/>
                </a:lnTo>
                <a:lnTo>
                  <a:pt x="1562698" y="830041"/>
                </a:lnTo>
                <a:lnTo>
                  <a:pt x="1566503" y="827502"/>
                </a:lnTo>
                <a:lnTo>
                  <a:pt x="1570308" y="824963"/>
                </a:lnTo>
                <a:lnTo>
                  <a:pt x="1574113" y="822424"/>
                </a:lnTo>
                <a:lnTo>
                  <a:pt x="1578235" y="820520"/>
                </a:lnTo>
                <a:lnTo>
                  <a:pt x="1582991" y="818615"/>
                </a:lnTo>
                <a:lnTo>
                  <a:pt x="1587113" y="817029"/>
                </a:lnTo>
                <a:lnTo>
                  <a:pt x="1591552" y="816394"/>
                </a:lnTo>
                <a:lnTo>
                  <a:pt x="1595991" y="815759"/>
                </a:lnTo>
                <a:lnTo>
                  <a:pt x="1600431" y="815124"/>
                </a:lnTo>
                <a:lnTo>
                  <a:pt x="1605821" y="815759"/>
                </a:lnTo>
                <a:lnTo>
                  <a:pt x="1610894" y="816711"/>
                </a:lnTo>
                <a:lnTo>
                  <a:pt x="1615650" y="818298"/>
                </a:lnTo>
                <a:lnTo>
                  <a:pt x="1620406" y="820202"/>
                </a:lnTo>
                <a:lnTo>
                  <a:pt x="1624529" y="823059"/>
                </a:lnTo>
                <a:lnTo>
                  <a:pt x="1628333" y="826232"/>
                </a:lnTo>
                <a:lnTo>
                  <a:pt x="1631821" y="830041"/>
                </a:lnTo>
                <a:lnTo>
                  <a:pt x="1634675" y="834802"/>
                </a:lnTo>
                <a:lnTo>
                  <a:pt x="1636260" y="836706"/>
                </a:lnTo>
                <a:lnTo>
                  <a:pt x="1637846" y="838610"/>
                </a:lnTo>
                <a:lnTo>
                  <a:pt x="1638163" y="839880"/>
                </a:lnTo>
                <a:lnTo>
                  <a:pt x="1639748" y="840514"/>
                </a:lnTo>
                <a:lnTo>
                  <a:pt x="1642919" y="844006"/>
                </a:lnTo>
                <a:lnTo>
                  <a:pt x="1646407" y="846862"/>
                </a:lnTo>
                <a:lnTo>
                  <a:pt x="1652431" y="851940"/>
                </a:lnTo>
                <a:lnTo>
                  <a:pt x="1658773" y="857018"/>
                </a:lnTo>
                <a:lnTo>
                  <a:pt x="1666066" y="861779"/>
                </a:lnTo>
                <a:lnTo>
                  <a:pt x="1673676" y="866539"/>
                </a:lnTo>
                <a:lnTo>
                  <a:pt x="1681286" y="870665"/>
                </a:lnTo>
                <a:lnTo>
                  <a:pt x="1688578" y="874474"/>
                </a:lnTo>
                <a:lnTo>
                  <a:pt x="1695871" y="877965"/>
                </a:lnTo>
                <a:lnTo>
                  <a:pt x="1702530" y="880504"/>
                </a:lnTo>
                <a:lnTo>
                  <a:pt x="1713628" y="883995"/>
                </a:lnTo>
                <a:lnTo>
                  <a:pt x="1724725" y="887169"/>
                </a:lnTo>
                <a:lnTo>
                  <a:pt x="1735823" y="889390"/>
                </a:lnTo>
                <a:lnTo>
                  <a:pt x="1746921" y="891612"/>
                </a:lnTo>
                <a:lnTo>
                  <a:pt x="1757702" y="893516"/>
                </a:lnTo>
                <a:lnTo>
                  <a:pt x="1768799" y="894786"/>
                </a:lnTo>
                <a:lnTo>
                  <a:pt x="1779580" y="895421"/>
                </a:lnTo>
                <a:lnTo>
                  <a:pt x="1790044" y="896055"/>
                </a:lnTo>
                <a:lnTo>
                  <a:pt x="1801141" y="895421"/>
                </a:lnTo>
                <a:lnTo>
                  <a:pt x="1811605" y="894786"/>
                </a:lnTo>
                <a:lnTo>
                  <a:pt x="1821117" y="892882"/>
                </a:lnTo>
                <a:lnTo>
                  <a:pt x="1830947" y="890977"/>
                </a:lnTo>
                <a:lnTo>
                  <a:pt x="1839191" y="887803"/>
                </a:lnTo>
                <a:lnTo>
                  <a:pt x="1847118" y="884312"/>
                </a:lnTo>
                <a:lnTo>
                  <a:pt x="1854411" y="880186"/>
                </a:lnTo>
                <a:lnTo>
                  <a:pt x="1857582" y="878282"/>
                </a:lnTo>
                <a:lnTo>
                  <a:pt x="1861069" y="875743"/>
                </a:lnTo>
                <a:lnTo>
                  <a:pt x="1864557" y="872252"/>
                </a:lnTo>
                <a:lnTo>
                  <a:pt x="1867728" y="868761"/>
                </a:lnTo>
                <a:lnTo>
                  <a:pt x="1870899" y="864635"/>
                </a:lnTo>
                <a:lnTo>
                  <a:pt x="1873753" y="860509"/>
                </a:lnTo>
                <a:lnTo>
                  <a:pt x="1875972" y="855748"/>
                </a:lnTo>
                <a:lnTo>
                  <a:pt x="1877875" y="850670"/>
                </a:lnTo>
                <a:lnTo>
                  <a:pt x="1879460" y="845910"/>
                </a:lnTo>
                <a:lnTo>
                  <a:pt x="1880411" y="840832"/>
                </a:lnTo>
                <a:lnTo>
                  <a:pt x="1881362" y="835436"/>
                </a:lnTo>
                <a:lnTo>
                  <a:pt x="1881362" y="830676"/>
                </a:lnTo>
                <a:lnTo>
                  <a:pt x="1881362" y="825280"/>
                </a:lnTo>
                <a:lnTo>
                  <a:pt x="1880728" y="819885"/>
                </a:lnTo>
                <a:lnTo>
                  <a:pt x="1879777" y="814807"/>
                </a:lnTo>
                <a:lnTo>
                  <a:pt x="1878192" y="809411"/>
                </a:lnTo>
                <a:lnTo>
                  <a:pt x="1876606" y="804968"/>
                </a:lnTo>
                <a:lnTo>
                  <a:pt x="1874387" y="799890"/>
                </a:lnTo>
                <a:lnTo>
                  <a:pt x="1870899" y="794495"/>
                </a:lnTo>
                <a:lnTo>
                  <a:pt x="1866777" y="789417"/>
                </a:lnTo>
                <a:lnTo>
                  <a:pt x="1861386" y="784339"/>
                </a:lnTo>
                <a:lnTo>
                  <a:pt x="1855679" y="778943"/>
                </a:lnTo>
                <a:lnTo>
                  <a:pt x="1849020" y="773865"/>
                </a:lnTo>
                <a:lnTo>
                  <a:pt x="1842362" y="769422"/>
                </a:lnTo>
                <a:lnTo>
                  <a:pt x="1834752" y="764661"/>
                </a:lnTo>
                <a:lnTo>
                  <a:pt x="1826508" y="760536"/>
                </a:lnTo>
                <a:lnTo>
                  <a:pt x="1801776" y="748793"/>
                </a:lnTo>
                <a:lnTo>
                  <a:pt x="1702213" y="700869"/>
                </a:lnTo>
                <a:lnTo>
                  <a:pt x="1654017" y="677700"/>
                </a:lnTo>
                <a:lnTo>
                  <a:pt x="1624211" y="662784"/>
                </a:lnTo>
                <a:lnTo>
                  <a:pt x="1618821" y="659927"/>
                </a:lnTo>
                <a:lnTo>
                  <a:pt x="1613748" y="657071"/>
                </a:lnTo>
                <a:lnTo>
                  <a:pt x="1608992" y="653580"/>
                </a:lnTo>
                <a:lnTo>
                  <a:pt x="1603918" y="650089"/>
                </a:lnTo>
                <a:lnTo>
                  <a:pt x="1599162" y="646280"/>
                </a:lnTo>
                <a:lnTo>
                  <a:pt x="1594723" y="642154"/>
                </a:lnTo>
                <a:lnTo>
                  <a:pt x="1590284" y="637711"/>
                </a:lnTo>
                <a:lnTo>
                  <a:pt x="1585845" y="633585"/>
                </a:lnTo>
                <a:lnTo>
                  <a:pt x="1581723" y="629142"/>
                </a:lnTo>
                <a:lnTo>
                  <a:pt x="1577601" y="624064"/>
                </a:lnTo>
                <a:lnTo>
                  <a:pt x="1573796" y="618986"/>
                </a:lnTo>
                <a:lnTo>
                  <a:pt x="1570308" y="614225"/>
                </a:lnTo>
                <a:lnTo>
                  <a:pt x="1566820" y="608830"/>
                </a:lnTo>
                <a:lnTo>
                  <a:pt x="1563332" y="603434"/>
                </a:lnTo>
                <a:lnTo>
                  <a:pt x="1560479" y="597721"/>
                </a:lnTo>
                <a:lnTo>
                  <a:pt x="1557308" y="592009"/>
                </a:lnTo>
                <a:lnTo>
                  <a:pt x="1554454" y="586296"/>
                </a:lnTo>
                <a:lnTo>
                  <a:pt x="1551917" y="580266"/>
                </a:lnTo>
                <a:lnTo>
                  <a:pt x="1549698" y="573918"/>
                </a:lnTo>
                <a:lnTo>
                  <a:pt x="1547795" y="567571"/>
                </a:lnTo>
                <a:lnTo>
                  <a:pt x="1546210" y="561223"/>
                </a:lnTo>
                <a:lnTo>
                  <a:pt x="1544625" y="554876"/>
                </a:lnTo>
                <a:lnTo>
                  <a:pt x="1543673" y="548845"/>
                </a:lnTo>
                <a:lnTo>
                  <a:pt x="1542405" y="542181"/>
                </a:lnTo>
                <a:lnTo>
                  <a:pt x="1542088" y="535833"/>
                </a:lnTo>
                <a:lnTo>
                  <a:pt x="1541454" y="529168"/>
                </a:lnTo>
                <a:lnTo>
                  <a:pt x="1541137" y="523138"/>
                </a:lnTo>
                <a:lnTo>
                  <a:pt x="1541454" y="516790"/>
                </a:lnTo>
                <a:lnTo>
                  <a:pt x="1541454" y="510126"/>
                </a:lnTo>
                <a:lnTo>
                  <a:pt x="1542405" y="503778"/>
                </a:lnTo>
                <a:lnTo>
                  <a:pt x="1543039" y="497113"/>
                </a:lnTo>
                <a:lnTo>
                  <a:pt x="1544308" y="491083"/>
                </a:lnTo>
                <a:lnTo>
                  <a:pt x="1545893" y="484418"/>
                </a:lnTo>
                <a:lnTo>
                  <a:pt x="1547478" y="478388"/>
                </a:lnTo>
                <a:lnTo>
                  <a:pt x="1549381" y="472358"/>
                </a:lnTo>
                <a:lnTo>
                  <a:pt x="1551283" y="465693"/>
                </a:lnTo>
                <a:lnTo>
                  <a:pt x="1553820" y="459663"/>
                </a:lnTo>
                <a:lnTo>
                  <a:pt x="1556039" y="453950"/>
                </a:lnTo>
                <a:lnTo>
                  <a:pt x="1559210" y="447920"/>
                </a:lnTo>
                <a:lnTo>
                  <a:pt x="1562381" y="442207"/>
                </a:lnTo>
                <a:lnTo>
                  <a:pt x="1565235" y="435859"/>
                </a:lnTo>
                <a:lnTo>
                  <a:pt x="1569040" y="430464"/>
                </a:lnTo>
                <a:lnTo>
                  <a:pt x="1572845" y="424751"/>
                </a:lnTo>
                <a:lnTo>
                  <a:pt x="1576650" y="419673"/>
                </a:lnTo>
                <a:lnTo>
                  <a:pt x="1581089" y="414278"/>
                </a:lnTo>
                <a:lnTo>
                  <a:pt x="1585528" y="408882"/>
                </a:lnTo>
                <a:lnTo>
                  <a:pt x="1590284" y="403804"/>
                </a:lnTo>
                <a:lnTo>
                  <a:pt x="1595040" y="398726"/>
                </a:lnTo>
                <a:lnTo>
                  <a:pt x="1601065" y="393014"/>
                </a:lnTo>
                <a:lnTo>
                  <a:pt x="1607723" y="387936"/>
                </a:lnTo>
                <a:lnTo>
                  <a:pt x="1614065" y="382540"/>
                </a:lnTo>
                <a:lnTo>
                  <a:pt x="1621358" y="377462"/>
                </a:lnTo>
                <a:lnTo>
                  <a:pt x="1628651" y="373019"/>
                </a:lnTo>
                <a:lnTo>
                  <a:pt x="1635943" y="368258"/>
                </a:lnTo>
                <a:lnTo>
                  <a:pt x="1643870" y="364132"/>
                </a:lnTo>
                <a:lnTo>
                  <a:pt x="1651480" y="360324"/>
                </a:lnTo>
                <a:lnTo>
                  <a:pt x="1660041" y="356515"/>
                </a:lnTo>
                <a:lnTo>
                  <a:pt x="1668602" y="353024"/>
                </a:lnTo>
                <a:lnTo>
                  <a:pt x="1676847" y="349850"/>
                </a:lnTo>
                <a:lnTo>
                  <a:pt x="1685725" y="347311"/>
                </a:lnTo>
                <a:lnTo>
                  <a:pt x="1694920" y="344455"/>
                </a:lnTo>
                <a:lnTo>
                  <a:pt x="1704115" y="342233"/>
                </a:lnTo>
                <a:lnTo>
                  <a:pt x="1712994" y="340012"/>
                </a:lnTo>
                <a:lnTo>
                  <a:pt x="1722823" y="338425"/>
                </a:lnTo>
                <a:lnTo>
                  <a:pt x="1722823" y="276854"/>
                </a:lnTo>
                <a:lnTo>
                  <a:pt x="1723140" y="273363"/>
                </a:lnTo>
                <a:lnTo>
                  <a:pt x="1723774" y="270506"/>
                </a:lnTo>
                <a:lnTo>
                  <a:pt x="1725360" y="267650"/>
                </a:lnTo>
                <a:lnTo>
                  <a:pt x="1727262" y="265111"/>
                </a:lnTo>
                <a:lnTo>
                  <a:pt x="1729799" y="263207"/>
                </a:lnTo>
                <a:lnTo>
                  <a:pt x="1732652" y="261620"/>
                </a:lnTo>
                <a:lnTo>
                  <a:pt x="1735823" y="260985"/>
                </a:lnTo>
                <a:lnTo>
                  <a:pt x="1738994" y="260350"/>
                </a:lnTo>
                <a:close/>
                <a:moveTo>
                  <a:pt x="2078037" y="201612"/>
                </a:moveTo>
                <a:lnTo>
                  <a:pt x="2718490" y="201612"/>
                </a:lnTo>
                <a:lnTo>
                  <a:pt x="2717855" y="207653"/>
                </a:lnTo>
                <a:lnTo>
                  <a:pt x="2716903" y="213376"/>
                </a:lnTo>
                <a:lnTo>
                  <a:pt x="2716268" y="219735"/>
                </a:lnTo>
                <a:lnTo>
                  <a:pt x="2716268" y="225776"/>
                </a:lnTo>
                <a:lnTo>
                  <a:pt x="2716268" y="232135"/>
                </a:lnTo>
                <a:lnTo>
                  <a:pt x="2716903" y="238812"/>
                </a:lnTo>
                <a:lnTo>
                  <a:pt x="2717855" y="245170"/>
                </a:lnTo>
                <a:lnTo>
                  <a:pt x="2718807" y="251847"/>
                </a:lnTo>
                <a:lnTo>
                  <a:pt x="2720394" y="257888"/>
                </a:lnTo>
                <a:lnTo>
                  <a:pt x="2721981" y="263929"/>
                </a:lnTo>
                <a:lnTo>
                  <a:pt x="2723885" y="270288"/>
                </a:lnTo>
                <a:lnTo>
                  <a:pt x="2726107" y="276011"/>
                </a:lnTo>
                <a:lnTo>
                  <a:pt x="2728963" y="281734"/>
                </a:lnTo>
                <a:lnTo>
                  <a:pt x="2731819" y="287139"/>
                </a:lnTo>
                <a:lnTo>
                  <a:pt x="2734993" y="292544"/>
                </a:lnTo>
                <a:lnTo>
                  <a:pt x="2738167" y="297631"/>
                </a:lnTo>
                <a:lnTo>
                  <a:pt x="2741975" y="302718"/>
                </a:lnTo>
                <a:lnTo>
                  <a:pt x="2745784" y="307805"/>
                </a:lnTo>
                <a:lnTo>
                  <a:pt x="2749592" y="312256"/>
                </a:lnTo>
                <a:lnTo>
                  <a:pt x="2754035" y="317025"/>
                </a:lnTo>
                <a:lnTo>
                  <a:pt x="2758478" y="321159"/>
                </a:lnTo>
                <a:lnTo>
                  <a:pt x="2763239" y="325292"/>
                </a:lnTo>
                <a:lnTo>
                  <a:pt x="2767999" y="329107"/>
                </a:lnTo>
                <a:lnTo>
                  <a:pt x="2772760" y="332605"/>
                </a:lnTo>
                <a:lnTo>
                  <a:pt x="2778155" y="336102"/>
                </a:lnTo>
                <a:lnTo>
                  <a:pt x="2783551" y="339281"/>
                </a:lnTo>
                <a:lnTo>
                  <a:pt x="2789263" y="341825"/>
                </a:lnTo>
                <a:lnTo>
                  <a:pt x="2794976" y="344368"/>
                </a:lnTo>
                <a:lnTo>
                  <a:pt x="2800689" y="346912"/>
                </a:lnTo>
                <a:lnTo>
                  <a:pt x="2807036" y="349138"/>
                </a:lnTo>
                <a:lnTo>
                  <a:pt x="2813066" y="350727"/>
                </a:lnTo>
                <a:lnTo>
                  <a:pt x="2819096" y="351999"/>
                </a:lnTo>
                <a:lnTo>
                  <a:pt x="2825761" y="353271"/>
                </a:lnTo>
                <a:lnTo>
                  <a:pt x="2831791" y="353907"/>
                </a:lnTo>
                <a:lnTo>
                  <a:pt x="2838773" y="354543"/>
                </a:lnTo>
                <a:lnTo>
                  <a:pt x="2845120" y="354861"/>
                </a:lnTo>
                <a:lnTo>
                  <a:pt x="2848929" y="354543"/>
                </a:lnTo>
                <a:lnTo>
                  <a:pt x="2852737" y="353907"/>
                </a:lnTo>
                <a:lnTo>
                  <a:pt x="2852737" y="981843"/>
                </a:lnTo>
                <a:lnTo>
                  <a:pt x="2848929" y="981843"/>
                </a:lnTo>
                <a:lnTo>
                  <a:pt x="2845120" y="981525"/>
                </a:lnTo>
                <a:lnTo>
                  <a:pt x="2838773" y="981843"/>
                </a:lnTo>
                <a:lnTo>
                  <a:pt x="2831791" y="982161"/>
                </a:lnTo>
                <a:lnTo>
                  <a:pt x="2825761" y="983115"/>
                </a:lnTo>
                <a:lnTo>
                  <a:pt x="2819096" y="984069"/>
                </a:lnTo>
                <a:lnTo>
                  <a:pt x="2813066" y="985658"/>
                </a:lnTo>
                <a:lnTo>
                  <a:pt x="2807036" y="987248"/>
                </a:lnTo>
                <a:lnTo>
                  <a:pt x="2800689" y="989474"/>
                </a:lnTo>
                <a:lnTo>
                  <a:pt x="2794976" y="991699"/>
                </a:lnTo>
                <a:lnTo>
                  <a:pt x="2789263" y="994243"/>
                </a:lnTo>
                <a:lnTo>
                  <a:pt x="2783551" y="997104"/>
                </a:lnTo>
                <a:lnTo>
                  <a:pt x="2778155" y="1000284"/>
                </a:lnTo>
                <a:lnTo>
                  <a:pt x="2772760" y="1003781"/>
                </a:lnTo>
                <a:lnTo>
                  <a:pt x="2767999" y="1007279"/>
                </a:lnTo>
                <a:lnTo>
                  <a:pt x="2763239" y="1011094"/>
                </a:lnTo>
                <a:lnTo>
                  <a:pt x="2758478" y="1015227"/>
                </a:lnTo>
                <a:lnTo>
                  <a:pt x="2754035" y="1019360"/>
                </a:lnTo>
                <a:lnTo>
                  <a:pt x="2749592" y="1023494"/>
                </a:lnTo>
                <a:lnTo>
                  <a:pt x="2745784" y="1028581"/>
                </a:lnTo>
                <a:lnTo>
                  <a:pt x="2741975" y="1033350"/>
                </a:lnTo>
                <a:lnTo>
                  <a:pt x="2738167" y="1038437"/>
                </a:lnTo>
                <a:lnTo>
                  <a:pt x="2734993" y="1043524"/>
                </a:lnTo>
                <a:lnTo>
                  <a:pt x="2731819" y="1048929"/>
                </a:lnTo>
                <a:lnTo>
                  <a:pt x="2728963" y="1054652"/>
                </a:lnTo>
                <a:lnTo>
                  <a:pt x="2726107" y="1060375"/>
                </a:lnTo>
                <a:lnTo>
                  <a:pt x="2723885" y="1066098"/>
                </a:lnTo>
                <a:lnTo>
                  <a:pt x="2721981" y="1072139"/>
                </a:lnTo>
                <a:lnTo>
                  <a:pt x="2720394" y="1078498"/>
                </a:lnTo>
                <a:lnTo>
                  <a:pt x="2718807" y="1084539"/>
                </a:lnTo>
                <a:lnTo>
                  <a:pt x="2717855" y="1090897"/>
                </a:lnTo>
                <a:lnTo>
                  <a:pt x="2716903" y="1097574"/>
                </a:lnTo>
                <a:lnTo>
                  <a:pt x="2716268" y="1103933"/>
                </a:lnTo>
                <a:lnTo>
                  <a:pt x="2716268" y="1110610"/>
                </a:lnTo>
                <a:lnTo>
                  <a:pt x="2716586" y="1114425"/>
                </a:lnTo>
                <a:lnTo>
                  <a:pt x="2114852" y="1114425"/>
                </a:lnTo>
                <a:lnTo>
                  <a:pt x="2127864" y="1105205"/>
                </a:lnTo>
                <a:lnTo>
                  <a:pt x="2140876" y="1095667"/>
                </a:lnTo>
                <a:lnTo>
                  <a:pt x="2153889" y="1085810"/>
                </a:lnTo>
                <a:lnTo>
                  <a:pt x="2165949" y="1075318"/>
                </a:lnTo>
                <a:lnTo>
                  <a:pt x="2178326" y="1064508"/>
                </a:lnTo>
                <a:lnTo>
                  <a:pt x="2189751" y="1054016"/>
                </a:lnTo>
                <a:lnTo>
                  <a:pt x="2201177" y="1042252"/>
                </a:lnTo>
                <a:lnTo>
                  <a:pt x="2212285" y="1030488"/>
                </a:lnTo>
                <a:lnTo>
                  <a:pt x="2223075" y="1018725"/>
                </a:lnTo>
                <a:lnTo>
                  <a:pt x="2233231" y="1006007"/>
                </a:lnTo>
                <a:lnTo>
                  <a:pt x="2243387" y="993289"/>
                </a:lnTo>
                <a:lnTo>
                  <a:pt x="2252908" y="980253"/>
                </a:lnTo>
                <a:lnTo>
                  <a:pt x="2262112" y="967218"/>
                </a:lnTo>
                <a:lnTo>
                  <a:pt x="2271316" y="953546"/>
                </a:lnTo>
                <a:lnTo>
                  <a:pt x="2279567" y="939875"/>
                </a:lnTo>
                <a:lnTo>
                  <a:pt x="2287184" y="925567"/>
                </a:lnTo>
                <a:lnTo>
                  <a:pt x="2294801" y="911260"/>
                </a:lnTo>
                <a:lnTo>
                  <a:pt x="2302100" y="896317"/>
                </a:lnTo>
                <a:lnTo>
                  <a:pt x="2309083" y="881373"/>
                </a:lnTo>
                <a:lnTo>
                  <a:pt x="2315113" y="866430"/>
                </a:lnTo>
                <a:lnTo>
                  <a:pt x="2320825" y="851169"/>
                </a:lnTo>
                <a:lnTo>
                  <a:pt x="2326221" y="835590"/>
                </a:lnTo>
                <a:lnTo>
                  <a:pt x="2331298" y="819692"/>
                </a:lnTo>
                <a:lnTo>
                  <a:pt x="2335424" y="803795"/>
                </a:lnTo>
                <a:lnTo>
                  <a:pt x="2339550" y="787580"/>
                </a:lnTo>
                <a:lnTo>
                  <a:pt x="2343041" y="771047"/>
                </a:lnTo>
                <a:lnTo>
                  <a:pt x="2345897" y="754832"/>
                </a:lnTo>
                <a:lnTo>
                  <a:pt x="2348436" y="737981"/>
                </a:lnTo>
                <a:lnTo>
                  <a:pt x="2350341" y="721130"/>
                </a:lnTo>
                <a:lnTo>
                  <a:pt x="2351610" y="703643"/>
                </a:lnTo>
                <a:lnTo>
                  <a:pt x="2352245" y="686475"/>
                </a:lnTo>
                <a:lnTo>
                  <a:pt x="2352562" y="669306"/>
                </a:lnTo>
                <a:lnTo>
                  <a:pt x="2352245" y="650547"/>
                </a:lnTo>
                <a:lnTo>
                  <a:pt x="2351610" y="631788"/>
                </a:lnTo>
                <a:lnTo>
                  <a:pt x="2349706" y="613348"/>
                </a:lnTo>
                <a:lnTo>
                  <a:pt x="2347802" y="594907"/>
                </a:lnTo>
                <a:lnTo>
                  <a:pt x="2344628" y="577102"/>
                </a:lnTo>
                <a:lnTo>
                  <a:pt x="2341137" y="559298"/>
                </a:lnTo>
                <a:lnTo>
                  <a:pt x="2337328" y="541811"/>
                </a:lnTo>
                <a:lnTo>
                  <a:pt x="2332885" y="524006"/>
                </a:lnTo>
                <a:lnTo>
                  <a:pt x="2327807" y="506837"/>
                </a:lnTo>
                <a:lnTo>
                  <a:pt x="2322095" y="489986"/>
                </a:lnTo>
                <a:lnTo>
                  <a:pt x="2315430" y="473453"/>
                </a:lnTo>
                <a:lnTo>
                  <a:pt x="2309083" y="457238"/>
                </a:lnTo>
                <a:lnTo>
                  <a:pt x="2301783" y="441023"/>
                </a:lnTo>
                <a:lnTo>
                  <a:pt x="2293849" y="425444"/>
                </a:lnTo>
                <a:lnTo>
                  <a:pt x="2285597" y="409547"/>
                </a:lnTo>
                <a:lnTo>
                  <a:pt x="2277028" y="394285"/>
                </a:lnTo>
                <a:lnTo>
                  <a:pt x="2267507" y="379342"/>
                </a:lnTo>
                <a:lnTo>
                  <a:pt x="2257669" y="364717"/>
                </a:lnTo>
                <a:lnTo>
                  <a:pt x="2247513" y="350727"/>
                </a:lnTo>
                <a:lnTo>
                  <a:pt x="2236722" y="336738"/>
                </a:lnTo>
                <a:lnTo>
                  <a:pt x="2225932" y="323384"/>
                </a:lnTo>
                <a:lnTo>
                  <a:pt x="2214189" y="310349"/>
                </a:lnTo>
                <a:lnTo>
                  <a:pt x="2202446" y="297313"/>
                </a:lnTo>
                <a:lnTo>
                  <a:pt x="2190069" y="285231"/>
                </a:lnTo>
                <a:lnTo>
                  <a:pt x="2177374" y="273149"/>
                </a:lnTo>
                <a:lnTo>
                  <a:pt x="2164044" y="261703"/>
                </a:lnTo>
                <a:lnTo>
                  <a:pt x="2150715" y="250575"/>
                </a:lnTo>
                <a:lnTo>
                  <a:pt x="2137068" y="239765"/>
                </a:lnTo>
                <a:lnTo>
                  <a:pt x="2122786" y="229591"/>
                </a:lnTo>
                <a:lnTo>
                  <a:pt x="2108187" y="220053"/>
                </a:lnTo>
                <a:lnTo>
                  <a:pt x="2093271" y="210515"/>
                </a:lnTo>
                <a:lnTo>
                  <a:pt x="2078037" y="201612"/>
                </a:lnTo>
                <a:close/>
                <a:moveTo>
                  <a:pt x="828188" y="201612"/>
                </a:moveTo>
                <a:lnTo>
                  <a:pt x="1558925" y="201612"/>
                </a:lnTo>
                <a:lnTo>
                  <a:pt x="1543668" y="210515"/>
                </a:lnTo>
                <a:lnTo>
                  <a:pt x="1528729" y="220053"/>
                </a:lnTo>
                <a:lnTo>
                  <a:pt x="1514108" y="229591"/>
                </a:lnTo>
                <a:lnTo>
                  <a:pt x="1499805" y="239765"/>
                </a:lnTo>
                <a:lnTo>
                  <a:pt x="1486138" y="250575"/>
                </a:lnTo>
                <a:lnTo>
                  <a:pt x="1472788" y="261703"/>
                </a:lnTo>
                <a:lnTo>
                  <a:pt x="1459120" y="273149"/>
                </a:lnTo>
                <a:lnTo>
                  <a:pt x="1446724" y="285231"/>
                </a:lnTo>
                <a:lnTo>
                  <a:pt x="1434328" y="297313"/>
                </a:lnTo>
                <a:lnTo>
                  <a:pt x="1422568" y="310349"/>
                </a:lnTo>
                <a:lnTo>
                  <a:pt x="1411125" y="323384"/>
                </a:lnTo>
                <a:lnTo>
                  <a:pt x="1400000" y="336738"/>
                </a:lnTo>
                <a:lnTo>
                  <a:pt x="1389193" y="350727"/>
                </a:lnTo>
                <a:lnTo>
                  <a:pt x="1378704" y="364717"/>
                </a:lnTo>
                <a:lnTo>
                  <a:pt x="1369169" y="379342"/>
                </a:lnTo>
                <a:lnTo>
                  <a:pt x="1359633" y="394285"/>
                </a:lnTo>
                <a:lnTo>
                  <a:pt x="1350733" y="409547"/>
                </a:lnTo>
                <a:lnTo>
                  <a:pt x="1342787" y="425444"/>
                </a:lnTo>
                <a:lnTo>
                  <a:pt x="1334841" y="441023"/>
                </a:lnTo>
                <a:lnTo>
                  <a:pt x="1327530" y="457238"/>
                </a:lnTo>
                <a:lnTo>
                  <a:pt x="1320855" y="473453"/>
                </a:lnTo>
                <a:lnTo>
                  <a:pt x="1314498" y="489986"/>
                </a:lnTo>
                <a:lnTo>
                  <a:pt x="1308777" y="506837"/>
                </a:lnTo>
                <a:lnTo>
                  <a:pt x="1303692" y="524006"/>
                </a:lnTo>
                <a:lnTo>
                  <a:pt x="1299242" y="541811"/>
                </a:lnTo>
                <a:lnTo>
                  <a:pt x="1295427" y="559298"/>
                </a:lnTo>
                <a:lnTo>
                  <a:pt x="1291931" y="577102"/>
                </a:lnTo>
                <a:lnTo>
                  <a:pt x="1288753" y="594907"/>
                </a:lnTo>
                <a:lnTo>
                  <a:pt x="1286528" y="613348"/>
                </a:lnTo>
                <a:lnTo>
                  <a:pt x="1284938" y="631788"/>
                </a:lnTo>
                <a:lnTo>
                  <a:pt x="1284303" y="650547"/>
                </a:lnTo>
                <a:lnTo>
                  <a:pt x="1283985" y="669306"/>
                </a:lnTo>
                <a:lnTo>
                  <a:pt x="1284303" y="686475"/>
                </a:lnTo>
                <a:lnTo>
                  <a:pt x="1284938" y="703643"/>
                </a:lnTo>
                <a:lnTo>
                  <a:pt x="1286210" y="721130"/>
                </a:lnTo>
                <a:lnTo>
                  <a:pt x="1288117" y="737981"/>
                </a:lnTo>
                <a:lnTo>
                  <a:pt x="1290660" y="754832"/>
                </a:lnTo>
                <a:lnTo>
                  <a:pt x="1293520" y="771047"/>
                </a:lnTo>
                <a:lnTo>
                  <a:pt x="1297017" y="787580"/>
                </a:lnTo>
                <a:lnTo>
                  <a:pt x="1300831" y="803795"/>
                </a:lnTo>
                <a:lnTo>
                  <a:pt x="1305281" y="819692"/>
                </a:lnTo>
                <a:lnTo>
                  <a:pt x="1310366" y="835590"/>
                </a:lnTo>
                <a:lnTo>
                  <a:pt x="1315770" y="851169"/>
                </a:lnTo>
                <a:lnTo>
                  <a:pt x="1321491" y="866430"/>
                </a:lnTo>
                <a:lnTo>
                  <a:pt x="1327530" y="881373"/>
                </a:lnTo>
                <a:lnTo>
                  <a:pt x="1334523" y="896317"/>
                </a:lnTo>
                <a:lnTo>
                  <a:pt x="1341834" y="911260"/>
                </a:lnTo>
                <a:lnTo>
                  <a:pt x="1349462" y="925567"/>
                </a:lnTo>
                <a:lnTo>
                  <a:pt x="1357090" y="939875"/>
                </a:lnTo>
                <a:lnTo>
                  <a:pt x="1365355" y="953546"/>
                </a:lnTo>
                <a:lnTo>
                  <a:pt x="1374572" y="967218"/>
                </a:lnTo>
                <a:lnTo>
                  <a:pt x="1383790" y="980253"/>
                </a:lnTo>
                <a:lnTo>
                  <a:pt x="1393325" y="993289"/>
                </a:lnTo>
                <a:lnTo>
                  <a:pt x="1403497" y="1006007"/>
                </a:lnTo>
                <a:lnTo>
                  <a:pt x="1413668" y="1018725"/>
                </a:lnTo>
                <a:lnTo>
                  <a:pt x="1424475" y="1030488"/>
                </a:lnTo>
                <a:lnTo>
                  <a:pt x="1435599" y="1042252"/>
                </a:lnTo>
                <a:lnTo>
                  <a:pt x="1447042" y="1054016"/>
                </a:lnTo>
                <a:lnTo>
                  <a:pt x="1458485" y="1064508"/>
                </a:lnTo>
                <a:lnTo>
                  <a:pt x="1470881" y="1075318"/>
                </a:lnTo>
                <a:lnTo>
                  <a:pt x="1482959" y="1085810"/>
                </a:lnTo>
                <a:lnTo>
                  <a:pt x="1495991" y="1095667"/>
                </a:lnTo>
                <a:lnTo>
                  <a:pt x="1509023" y="1105205"/>
                </a:lnTo>
                <a:lnTo>
                  <a:pt x="1522055" y="1114425"/>
                </a:lnTo>
                <a:lnTo>
                  <a:pt x="830413" y="1114425"/>
                </a:lnTo>
                <a:lnTo>
                  <a:pt x="830413" y="1110610"/>
                </a:lnTo>
                <a:lnTo>
                  <a:pt x="830413" y="1103933"/>
                </a:lnTo>
                <a:lnTo>
                  <a:pt x="830095" y="1097574"/>
                </a:lnTo>
                <a:lnTo>
                  <a:pt x="828823" y="1090897"/>
                </a:lnTo>
                <a:lnTo>
                  <a:pt x="827870" y="1084539"/>
                </a:lnTo>
                <a:lnTo>
                  <a:pt x="826598" y="1078498"/>
                </a:lnTo>
                <a:lnTo>
                  <a:pt x="824691" y="1072139"/>
                </a:lnTo>
                <a:lnTo>
                  <a:pt x="822784" y="1066098"/>
                </a:lnTo>
                <a:lnTo>
                  <a:pt x="820559" y="1060375"/>
                </a:lnTo>
                <a:lnTo>
                  <a:pt x="817699" y="1054652"/>
                </a:lnTo>
                <a:lnTo>
                  <a:pt x="815156" y="1048929"/>
                </a:lnTo>
                <a:lnTo>
                  <a:pt x="811660" y="1043524"/>
                </a:lnTo>
                <a:lnTo>
                  <a:pt x="808481" y="1038437"/>
                </a:lnTo>
                <a:lnTo>
                  <a:pt x="804667" y="1033350"/>
                </a:lnTo>
                <a:lnTo>
                  <a:pt x="800853" y="1028581"/>
                </a:lnTo>
                <a:lnTo>
                  <a:pt x="797038" y="1023494"/>
                </a:lnTo>
                <a:lnTo>
                  <a:pt x="792906" y="1019360"/>
                </a:lnTo>
                <a:lnTo>
                  <a:pt x="788456" y="1015227"/>
                </a:lnTo>
                <a:lnTo>
                  <a:pt x="783689" y="1011094"/>
                </a:lnTo>
                <a:lnTo>
                  <a:pt x="778603" y="1007279"/>
                </a:lnTo>
                <a:lnTo>
                  <a:pt x="773835" y="1003781"/>
                </a:lnTo>
                <a:lnTo>
                  <a:pt x="768432" y="1000284"/>
                </a:lnTo>
                <a:lnTo>
                  <a:pt x="763028" y="997104"/>
                </a:lnTo>
                <a:lnTo>
                  <a:pt x="757307" y="994243"/>
                </a:lnTo>
                <a:lnTo>
                  <a:pt x="751586" y="991699"/>
                </a:lnTo>
                <a:lnTo>
                  <a:pt x="745865" y="989474"/>
                </a:lnTo>
                <a:lnTo>
                  <a:pt x="739825" y="987248"/>
                </a:lnTo>
                <a:lnTo>
                  <a:pt x="733468" y="985658"/>
                </a:lnTo>
                <a:lnTo>
                  <a:pt x="727429" y="984069"/>
                </a:lnTo>
                <a:lnTo>
                  <a:pt x="720754" y="983115"/>
                </a:lnTo>
                <a:lnTo>
                  <a:pt x="714715" y="982161"/>
                </a:lnTo>
                <a:lnTo>
                  <a:pt x="708040" y="981843"/>
                </a:lnTo>
                <a:lnTo>
                  <a:pt x="701366" y="981525"/>
                </a:lnTo>
                <a:lnTo>
                  <a:pt x="697551" y="981843"/>
                </a:lnTo>
                <a:lnTo>
                  <a:pt x="693737" y="981843"/>
                </a:lnTo>
                <a:lnTo>
                  <a:pt x="693737" y="353907"/>
                </a:lnTo>
                <a:lnTo>
                  <a:pt x="697551" y="354543"/>
                </a:lnTo>
                <a:lnTo>
                  <a:pt x="701366" y="354861"/>
                </a:lnTo>
                <a:lnTo>
                  <a:pt x="708040" y="354543"/>
                </a:lnTo>
                <a:lnTo>
                  <a:pt x="714715" y="353907"/>
                </a:lnTo>
                <a:lnTo>
                  <a:pt x="720754" y="353271"/>
                </a:lnTo>
                <a:lnTo>
                  <a:pt x="727429" y="351999"/>
                </a:lnTo>
                <a:lnTo>
                  <a:pt x="733468" y="350727"/>
                </a:lnTo>
                <a:lnTo>
                  <a:pt x="739825" y="349138"/>
                </a:lnTo>
                <a:lnTo>
                  <a:pt x="745865" y="346912"/>
                </a:lnTo>
                <a:lnTo>
                  <a:pt x="751586" y="344368"/>
                </a:lnTo>
                <a:lnTo>
                  <a:pt x="757307" y="341825"/>
                </a:lnTo>
                <a:lnTo>
                  <a:pt x="763028" y="339281"/>
                </a:lnTo>
                <a:lnTo>
                  <a:pt x="768432" y="336102"/>
                </a:lnTo>
                <a:lnTo>
                  <a:pt x="773835" y="332605"/>
                </a:lnTo>
                <a:lnTo>
                  <a:pt x="778603" y="329107"/>
                </a:lnTo>
                <a:lnTo>
                  <a:pt x="783689" y="325292"/>
                </a:lnTo>
                <a:lnTo>
                  <a:pt x="788456" y="321159"/>
                </a:lnTo>
                <a:lnTo>
                  <a:pt x="792906" y="317025"/>
                </a:lnTo>
                <a:lnTo>
                  <a:pt x="797038" y="312256"/>
                </a:lnTo>
                <a:lnTo>
                  <a:pt x="800853" y="307805"/>
                </a:lnTo>
                <a:lnTo>
                  <a:pt x="804667" y="302718"/>
                </a:lnTo>
                <a:lnTo>
                  <a:pt x="808481" y="297631"/>
                </a:lnTo>
                <a:lnTo>
                  <a:pt x="811660" y="292544"/>
                </a:lnTo>
                <a:lnTo>
                  <a:pt x="815156" y="287139"/>
                </a:lnTo>
                <a:lnTo>
                  <a:pt x="817699" y="281734"/>
                </a:lnTo>
                <a:lnTo>
                  <a:pt x="820559" y="276011"/>
                </a:lnTo>
                <a:lnTo>
                  <a:pt x="822784" y="270288"/>
                </a:lnTo>
                <a:lnTo>
                  <a:pt x="824691" y="263929"/>
                </a:lnTo>
                <a:lnTo>
                  <a:pt x="826598" y="257888"/>
                </a:lnTo>
                <a:lnTo>
                  <a:pt x="827870" y="251847"/>
                </a:lnTo>
                <a:lnTo>
                  <a:pt x="828823" y="245170"/>
                </a:lnTo>
                <a:lnTo>
                  <a:pt x="830095" y="238812"/>
                </a:lnTo>
                <a:lnTo>
                  <a:pt x="830413" y="232135"/>
                </a:lnTo>
                <a:lnTo>
                  <a:pt x="830413" y="225776"/>
                </a:lnTo>
                <a:lnTo>
                  <a:pt x="830413" y="219735"/>
                </a:lnTo>
                <a:lnTo>
                  <a:pt x="829777" y="213376"/>
                </a:lnTo>
                <a:lnTo>
                  <a:pt x="828823" y="207653"/>
                </a:lnTo>
                <a:lnTo>
                  <a:pt x="828188" y="201612"/>
                </a:lnTo>
                <a:close/>
                <a:moveTo>
                  <a:pt x="593421" y="100647"/>
                </a:moveTo>
                <a:lnTo>
                  <a:pt x="593421" y="1214438"/>
                </a:lnTo>
                <a:lnTo>
                  <a:pt x="2954641" y="1214438"/>
                </a:lnTo>
                <a:lnTo>
                  <a:pt x="2954641" y="100647"/>
                </a:lnTo>
                <a:lnTo>
                  <a:pt x="593421" y="100647"/>
                </a:lnTo>
                <a:close/>
                <a:moveTo>
                  <a:pt x="477837" y="0"/>
                </a:moveTo>
                <a:lnTo>
                  <a:pt x="3070225" y="0"/>
                </a:lnTo>
                <a:lnTo>
                  <a:pt x="3070225" y="1335088"/>
                </a:lnTo>
                <a:lnTo>
                  <a:pt x="477837" y="1335088"/>
                </a:lnTo>
                <a:lnTo>
                  <a:pt x="4778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2" name="KSO_Shape"/>
          <p:cNvSpPr/>
          <p:nvPr/>
        </p:nvSpPr>
        <p:spPr bwMode="auto">
          <a:xfrm>
            <a:off x="6582821" y="2436255"/>
            <a:ext cx="624219" cy="498217"/>
          </a:xfrm>
          <a:custGeom>
            <a:avLst/>
            <a:gdLst>
              <a:gd name="T0" fmla="*/ 1904755 w 1760538"/>
              <a:gd name="T1" fmla="*/ 1433569 h 1384301"/>
              <a:gd name="T2" fmla="*/ 1893230 w 1760538"/>
              <a:gd name="T3" fmla="*/ 1498354 h 1384301"/>
              <a:gd name="T4" fmla="*/ 246 w 1760538"/>
              <a:gd name="T5" fmla="*/ 1489486 h 1384301"/>
              <a:gd name="T6" fmla="*/ 11525 w 1760538"/>
              <a:gd name="T7" fmla="*/ 1424947 h 1384301"/>
              <a:gd name="T8" fmla="*/ 1831627 w 1760538"/>
              <a:gd name="T9" fmla="*/ 1314597 h 1384301"/>
              <a:gd name="T10" fmla="*/ 1824506 w 1760538"/>
              <a:gd name="T11" fmla="*/ 1379052 h 1384301"/>
              <a:gd name="T12" fmla="*/ 73129 w 1760538"/>
              <a:gd name="T13" fmla="*/ 1373258 h 1384301"/>
              <a:gd name="T14" fmla="*/ 80248 w 1760538"/>
              <a:gd name="T15" fmla="*/ 1308562 h 1384301"/>
              <a:gd name="T16" fmla="*/ 1757028 w 1760538"/>
              <a:gd name="T17" fmla="*/ 1194445 h 1384301"/>
              <a:gd name="T18" fmla="*/ 1753592 w 1760538"/>
              <a:gd name="T19" fmla="*/ 1261425 h 1384301"/>
              <a:gd name="T20" fmla="*/ 147974 w 1760538"/>
              <a:gd name="T21" fmla="*/ 1258458 h 1384301"/>
              <a:gd name="T22" fmla="*/ 151410 w 1760538"/>
              <a:gd name="T23" fmla="*/ 1191232 h 1384301"/>
              <a:gd name="T24" fmla="*/ 1689513 w 1760538"/>
              <a:gd name="T25" fmla="*/ 603462 h 1384301"/>
              <a:gd name="T26" fmla="*/ 1707700 w 1760538"/>
              <a:gd name="T27" fmla="*/ 618902 h 1384301"/>
              <a:gd name="T28" fmla="*/ 1703522 w 1760538"/>
              <a:gd name="T29" fmla="*/ 639733 h 1384301"/>
              <a:gd name="T30" fmla="*/ 1679927 w 1760538"/>
              <a:gd name="T31" fmla="*/ 650516 h 1384301"/>
              <a:gd name="T32" fmla="*/ 1653874 w 1760538"/>
              <a:gd name="T33" fmla="*/ 1148260 h 1384301"/>
              <a:gd name="T34" fmla="*/ 1453315 w 1760538"/>
              <a:gd name="T35" fmla="*/ 1148260 h 1384301"/>
              <a:gd name="T36" fmla="*/ 1427262 w 1760538"/>
              <a:gd name="T37" fmla="*/ 650516 h 1384301"/>
              <a:gd name="T38" fmla="*/ 1403913 w 1760538"/>
              <a:gd name="T39" fmla="*/ 639733 h 1384301"/>
              <a:gd name="T40" fmla="*/ 1399980 w 1760538"/>
              <a:gd name="T41" fmla="*/ 618902 h 1384301"/>
              <a:gd name="T42" fmla="*/ 1418168 w 1760538"/>
              <a:gd name="T43" fmla="*/ 603462 h 1384301"/>
              <a:gd name="T44" fmla="*/ 1085101 w 1760538"/>
              <a:gd name="T45" fmla="*/ 602727 h 1384301"/>
              <a:gd name="T46" fmla="*/ 1105500 w 1760538"/>
              <a:gd name="T47" fmla="*/ 616697 h 1384301"/>
              <a:gd name="T48" fmla="*/ 1104026 w 1760538"/>
              <a:gd name="T49" fmla="*/ 637772 h 1384301"/>
              <a:gd name="T50" fmla="*/ 1082151 w 1760538"/>
              <a:gd name="T51" fmla="*/ 650272 h 1384301"/>
              <a:gd name="T52" fmla="*/ 1054869 w 1760538"/>
              <a:gd name="T53" fmla="*/ 1146545 h 1384301"/>
              <a:gd name="T54" fmla="*/ 855047 w 1760538"/>
              <a:gd name="T55" fmla="*/ 1149486 h 1384301"/>
              <a:gd name="T56" fmla="*/ 829240 w 1760538"/>
              <a:gd name="T57" fmla="*/ 650762 h 1384301"/>
              <a:gd name="T58" fmla="*/ 804416 w 1760538"/>
              <a:gd name="T59" fmla="*/ 641694 h 1384301"/>
              <a:gd name="T60" fmla="*/ 797534 w 1760538"/>
              <a:gd name="T61" fmla="*/ 621107 h 1384301"/>
              <a:gd name="T62" fmla="*/ 813756 w 1760538"/>
              <a:gd name="T63" fmla="*/ 604443 h 1384301"/>
              <a:gd name="T64" fmla="*/ 480934 w 1760538"/>
              <a:gd name="T65" fmla="*/ 601992 h 1384301"/>
              <a:gd name="T66" fmla="*/ 502809 w 1760538"/>
              <a:gd name="T67" fmla="*/ 614246 h 1384301"/>
              <a:gd name="T68" fmla="*/ 504283 w 1760538"/>
              <a:gd name="T69" fmla="*/ 635567 h 1384301"/>
              <a:gd name="T70" fmla="*/ 483883 w 1760538"/>
              <a:gd name="T71" fmla="*/ 649536 h 1384301"/>
              <a:gd name="T72" fmla="*/ 455618 w 1760538"/>
              <a:gd name="T73" fmla="*/ 1144584 h 1384301"/>
              <a:gd name="T74" fmla="*/ 257025 w 1760538"/>
              <a:gd name="T75" fmla="*/ 1150711 h 1384301"/>
              <a:gd name="T76" fmla="*/ 245473 w 1760538"/>
              <a:gd name="T77" fmla="*/ 650762 h 1384301"/>
              <a:gd name="T78" fmla="*/ 205411 w 1760538"/>
              <a:gd name="T79" fmla="*/ 643409 h 1384301"/>
              <a:gd name="T80" fmla="*/ 195825 w 1760538"/>
              <a:gd name="T81" fmla="*/ 623558 h 1384301"/>
              <a:gd name="T82" fmla="*/ 210081 w 1760538"/>
              <a:gd name="T83" fmla="*/ 605668 h 1384301"/>
              <a:gd name="T84" fmla="*/ 936917 w 1760538"/>
              <a:gd name="T85" fmla="*/ 195250 h 1384301"/>
              <a:gd name="T86" fmla="*/ 897409 w 1760538"/>
              <a:gd name="T87" fmla="*/ 210703 h 1384301"/>
              <a:gd name="T88" fmla="*/ 868698 w 1760538"/>
              <a:gd name="T89" fmla="*/ 240874 h 1384301"/>
              <a:gd name="T90" fmla="*/ 855200 w 1760538"/>
              <a:gd name="T91" fmla="*/ 281346 h 1384301"/>
              <a:gd name="T92" fmla="*/ 860354 w 1760538"/>
              <a:gd name="T93" fmla="*/ 324517 h 1384301"/>
              <a:gd name="T94" fmla="*/ 882930 w 1760538"/>
              <a:gd name="T95" fmla="*/ 360084 h 1384301"/>
              <a:gd name="T96" fmla="*/ 918513 w 1760538"/>
              <a:gd name="T97" fmla="*/ 382405 h 1384301"/>
              <a:gd name="T98" fmla="*/ 961702 w 1760538"/>
              <a:gd name="T99" fmla="*/ 387802 h 1384301"/>
              <a:gd name="T100" fmla="*/ 1002192 w 1760538"/>
              <a:gd name="T101" fmla="*/ 374311 h 1384301"/>
              <a:gd name="T102" fmla="*/ 1032376 w 1760538"/>
              <a:gd name="T103" fmla="*/ 345612 h 1384301"/>
              <a:gd name="T104" fmla="*/ 1047836 w 1760538"/>
              <a:gd name="T105" fmla="*/ 306120 h 1384301"/>
              <a:gd name="T106" fmla="*/ 1044400 w 1760538"/>
              <a:gd name="T107" fmla="*/ 262213 h 1384301"/>
              <a:gd name="T108" fmla="*/ 1023787 w 1760538"/>
              <a:gd name="T109" fmla="*/ 225910 h 1384301"/>
              <a:gd name="T110" fmla="*/ 989432 w 1760538"/>
              <a:gd name="T111" fmla="*/ 201873 h 1384301"/>
              <a:gd name="T112" fmla="*/ 946734 w 1760538"/>
              <a:gd name="T113" fmla="*/ 194269 h 1384301"/>
              <a:gd name="T114" fmla="*/ 995567 w 1760538"/>
              <a:gd name="T115" fmla="*/ 9811 h 1384301"/>
              <a:gd name="T116" fmla="*/ 1796780 w 1760538"/>
              <a:gd name="T117" fmla="*/ 528842 h 1384301"/>
              <a:gd name="T118" fmla="*/ 1788438 w 1760538"/>
              <a:gd name="T119" fmla="*/ 538899 h 1384301"/>
              <a:gd name="T120" fmla="*/ 114845 w 1760538"/>
              <a:gd name="T121" fmla="*/ 538899 h 1384301"/>
              <a:gd name="T122" fmla="*/ 106747 w 1760538"/>
              <a:gd name="T123" fmla="*/ 528842 h 1384301"/>
              <a:gd name="T124" fmla="*/ 907716 w 1760538"/>
              <a:gd name="T125" fmla="*/ 9811 h 138430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760538" h="1384301">
                <a:moveTo>
                  <a:pt x="13597" y="1316038"/>
                </a:moveTo>
                <a:lnTo>
                  <a:pt x="1747168" y="1316038"/>
                </a:lnTo>
                <a:lnTo>
                  <a:pt x="1749661" y="1316266"/>
                </a:lnTo>
                <a:lnTo>
                  <a:pt x="1752154" y="1317176"/>
                </a:lnTo>
                <a:lnTo>
                  <a:pt x="1754646" y="1318086"/>
                </a:lnTo>
                <a:lnTo>
                  <a:pt x="1756459" y="1319224"/>
                </a:lnTo>
                <a:lnTo>
                  <a:pt x="1758045" y="1320816"/>
                </a:lnTo>
                <a:lnTo>
                  <a:pt x="1759405" y="1322409"/>
                </a:lnTo>
                <a:lnTo>
                  <a:pt x="1760312" y="1324230"/>
                </a:lnTo>
                <a:lnTo>
                  <a:pt x="1760538" y="1326505"/>
                </a:lnTo>
                <a:lnTo>
                  <a:pt x="1760538" y="1373834"/>
                </a:lnTo>
                <a:lnTo>
                  <a:pt x="1760312" y="1375882"/>
                </a:lnTo>
                <a:lnTo>
                  <a:pt x="1759405" y="1377930"/>
                </a:lnTo>
                <a:lnTo>
                  <a:pt x="1758045" y="1379750"/>
                </a:lnTo>
                <a:lnTo>
                  <a:pt x="1756459" y="1381115"/>
                </a:lnTo>
                <a:lnTo>
                  <a:pt x="1754646" y="1382253"/>
                </a:lnTo>
                <a:lnTo>
                  <a:pt x="1752154" y="1383163"/>
                </a:lnTo>
                <a:lnTo>
                  <a:pt x="1749661" y="1384074"/>
                </a:lnTo>
                <a:lnTo>
                  <a:pt x="1747168" y="1384301"/>
                </a:lnTo>
                <a:lnTo>
                  <a:pt x="13597" y="1384301"/>
                </a:lnTo>
                <a:lnTo>
                  <a:pt x="10651" y="1384074"/>
                </a:lnTo>
                <a:lnTo>
                  <a:pt x="8158" y="1383163"/>
                </a:lnTo>
                <a:lnTo>
                  <a:pt x="6119" y="1382253"/>
                </a:lnTo>
                <a:lnTo>
                  <a:pt x="3853" y="1381115"/>
                </a:lnTo>
                <a:lnTo>
                  <a:pt x="2266" y="1379750"/>
                </a:lnTo>
                <a:lnTo>
                  <a:pt x="1133" y="1377930"/>
                </a:lnTo>
                <a:lnTo>
                  <a:pt x="227" y="1375882"/>
                </a:lnTo>
                <a:lnTo>
                  <a:pt x="0" y="1373834"/>
                </a:lnTo>
                <a:lnTo>
                  <a:pt x="0" y="1326505"/>
                </a:lnTo>
                <a:lnTo>
                  <a:pt x="227" y="1324230"/>
                </a:lnTo>
                <a:lnTo>
                  <a:pt x="1133" y="1322409"/>
                </a:lnTo>
                <a:lnTo>
                  <a:pt x="2266" y="1320816"/>
                </a:lnTo>
                <a:lnTo>
                  <a:pt x="3853" y="1319224"/>
                </a:lnTo>
                <a:lnTo>
                  <a:pt x="6119" y="1318086"/>
                </a:lnTo>
                <a:lnTo>
                  <a:pt x="8158" y="1317176"/>
                </a:lnTo>
                <a:lnTo>
                  <a:pt x="10651" y="1316266"/>
                </a:lnTo>
                <a:lnTo>
                  <a:pt x="13597" y="1316038"/>
                </a:lnTo>
                <a:close/>
                <a:moveTo>
                  <a:pt x="79155" y="1208088"/>
                </a:moveTo>
                <a:lnTo>
                  <a:pt x="1681383" y="1208088"/>
                </a:lnTo>
                <a:lnTo>
                  <a:pt x="1683879" y="1208311"/>
                </a:lnTo>
                <a:lnTo>
                  <a:pt x="1686148" y="1208757"/>
                </a:lnTo>
                <a:lnTo>
                  <a:pt x="1688417" y="1209649"/>
                </a:lnTo>
                <a:lnTo>
                  <a:pt x="1690233" y="1210987"/>
                </a:lnTo>
                <a:lnTo>
                  <a:pt x="1691594" y="1212325"/>
                </a:lnTo>
                <a:lnTo>
                  <a:pt x="1692729" y="1214332"/>
                </a:lnTo>
                <a:lnTo>
                  <a:pt x="1693409" y="1216116"/>
                </a:lnTo>
                <a:lnTo>
                  <a:pt x="1693863" y="1218123"/>
                </a:lnTo>
                <a:lnTo>
                  <a:pt x="1693863" y="1264728"/>
                </a:lnTo>
                <a:lnTo>
                  <a:pt x="1693409" y="1266735"/>
                </a:lnTo>
                <a:lnTo>
                  <a:pt x="1692729" y="1268519"/>
                </a:lnTo>
                <a:lnTo>
                  <a:pt x="1691594" y="1270080"/>
                </a:lnTo>
                <a:lnTo>
                  <a:pt x="1690233" y="1271641"/>
                </a:lnTo>
                <a:lnTo>
                  <a:pt x="1688417" y="1272979"/>
                </a:lnTo>
                <a:lnTo>
                  <a:pt x="1686148" y="1273871"/>
                </a:lnTo>
                <a:lnTo>
                  <a:pt x="1683879" y="1274540"/>
                </a:lnTo>
                <a:lnTo>
                  <a:pt x="1681383" y="1274763"/>
                </a:lnTo>
                <a:lnTo>
                  <a:pt x="79155" y="1274763"/>
                </a:lnTo>
                <a:lnTo>
                  <a:pt x="76432" y="1274540"/>
                </a:lnTo>
                <a:lnTo>
                  <a:pt x="74163" y="1273871"/>
                </a:lnTo>
                <a:lnTo>
                  <a:pt x="72121" y="1272979"/>
                </a:lnTo>
                <a:lnTo>
                  <a:pt x="70533" y="1271641"/>
                </a:lnTo>
                <a:lnTo>
                  <a:pt x="68717" y="1270080"/>
                </a:lnTo>
                <a:lnTo>
                  <a:pt x="67583" y="1268519"/>
                </a:lnTo>
                <a:lnTo>
                  <a:pt x="66902" y="1266735"/>
                </a:lnTo>
                <a:lnTo>
                  <a:pt x="66675" y="1264728"/>
                </a:lnTo>
                <a:lnTo>
                  <a:pt x="66675" y="1218123"/>
                </a:lnTo>
                <a:lnTo>
                  <a:pt x="66902" y="1216116"/>
                </a:lnTo>
                <a:lnTo>
                  <a:pt x="67583" y="1214332"/>
                </a:lnTo>
                <a:lnTo>
                  <a:pt x="68717" y="1212325"/>
                </a:lnTo>
                <a:lnTo>
                  <a:pt x="70533" y="1210987"/>
                </a:lnTo>
                <a:lnTo>
                  <a:pt x="72121" y="1209649"/>
                </a:lnTo>
                <a:lnTo>
                  <a:pt x="74163" y="1208757"/>
                </a:lnTo>
                <a:lnTo>
                  <a:pt x="76432" y="1208311"/>
                </a:lnTo>
                <a:lnTo>
                  <a:pt x="79155" y="1208088"/>
                </a:lnTo>
                <a:close/>
                <a:moveTo>
                  <a:pt x="146278" y="1098550"/>
                </a:moveTo>
                <a:lnTo>
                  <a:pt x="1614262" y="1098550"/>
                </a:lnTo>
                <a:lnTo>
                  <a:pt x="1616530" y="1098778"/>
                </a:lnTo>
                <a:lnTo>
                  <a:pt x="1618571" y="1099463"/>
                </a:lnTo>
                <a:lnTo>
                  <a:pt x="1620612" y="1100376"/>
                </a:lnTo>
                <a:lnTo>
                  <a:pt x="1622426" y="1101746"/>
                </a:lnTo>
                <a:lnTo>
                  <a:pt x="1623787" y="1103344"/>
                </a:lnTo>
                <a:lnTo>
                  <a:pt x="1624694" y="1104942"/>
                </a:lnTo>
                <a:lnTo>
                  <a:pt x="1625374" y="1106769"/>
                </a:lnTo>
                <a:lnTo>
                  <a:pt x="1625601" y="1108824"/>
                </a:lnTo>
                <a:lnTo>
                  <a:pt x="1625601" y="1156539"/>
                </a:lnTo>
                <a:lnTo>
                  <a:pt x="1625374" y="1158594"/>
                </a:lnTo>
                <a:lnTo>
                  <a:pt x="1624694" y="1160420"/>
                </a:lnTo>
                <a:lnTo>
                  <a:pt x="1623787" y="1162475"/>
                </a:lnTo>
                <a:lnTo>
                  <a:pt x="1622426" y="1163845"/>
                </a:lnTo>
                <a:lnTo>
                  <a:pt x="1620612" y="1165215"/>
                </a:lnTo>
                <a:lnTo>
                  <a:pt x="1618571" y="1166128"/>
                </a:lnTo>
                <a:lnTo>
                  <a:pt x="1616530" y="1166585"/>
                </a:lnTo>
                <a:lnTo>
                  <a:pt x="1614262" y="1166813"/>
                </a:lnTo>
                <a:lnTo>
                  <a:pt x="146278" y="1166813"/>
                </a:lnTo>
                <a:lnTo>
                  <a:pt x="143783" y="1166585"/>
                </a:lnTo>
                <a:lnTo>
                  <a:pt x="141742" y="1166128"/>
                </a:lnTo>
                <a:lnTo>
                  <a:pt x="139928" y="1165215"/>
                </a:lnTo>
                <a:lnTo>
                  <a:pt x="138340" y="1163845"/>
                </a:lnTo>
                <a:lnTo>
                  <a:pt x="136753" y="1162475"/>
                </a:lnTo>
                <a:lnTo>
                  <a:pt x="135619" y="1160420"/>
                </a:lnTo>
                <a:lnTo>
                  <a:pt x="135165" y="1158594"/>
                </a:lnTo>
                <a:lnTo>
                  <a:pt x="134938" y="1156539"/>
                </a:lnTo>
                <a:lnTo>
                  <a:pt x="134938" y="1108824"/>
                </a:lnTo>
                <a:lnTo>
                  <a:pt x="135165" y="1106769"/>
                </a:lnTo>
                <a:lnTo>
                  <a:pt x="135619" y="1104942"/>
                </a:lnTo>
                <a:lnTo>
                  <a:pt x="136753" y="1103344"/>
                </a:lnTo>
                <a:lnTo>
                  <a:pt x="138340" y="1101746"/>
                </a:lnTo>
                <a:lnTo>
                  <a:pt x="139928" y="1100376"/>
                </a:lnTo>
                <a:lnTo>
                  <a:pt x="141742" y="1099463"/>
                </a:lnTo>
                <a:lnTo>
                  <a:pt x="143783" y="1098778"/>
                </a:lnTo>
                <a:lnTo>
                  <a:pt x="146278" y="1098550"/>
                </a:lnTo>
                <a:close/>
                <a:moveTo>
                  <a:pt x="1321981" y="555625"/>
                </a:moveTo>
                <a:lnTo>
                  <a:pt x="1549580" y="555625"/>
                </a:lnTo>
                <a:lnTo>
                  <a:pt x="1552533" y="555851"/>
                </a:lnTo>
                <a:lnTo>
                  <a:pt x="1555713" y="556078"/>
                </a:lnTo>
                <a:lnTo>
                  <a:pt x="1558439" y="556757"/>
                </a:lnTo>
                <a:lnTo>
                  <a:pt x="1561392" y="557436"/>
                </a:lnTo>
                <a:lnTo>
                  <a:pt x="1563890" y="558342"/>
                </a:lnTo>
                <a:lnTo>
                  <a:pt x="1566389" y="559473"/>
                </a:lnTo>
                <a:lnTo>
                  <a:pt x="1568887" y="560605"/>
                </a:lnTo>
                <a:lnTo>
                  <a:pt x="1570932" y="562416"/>
                </a:lnTo>
                <a:lnTo>
                  <a:pt x="1572749" y="564001"/>
                </a:lnTo>
                <a:lnTo>
                  <a:pt x="1574339" y="565586"/>
                </a:lnTo>
                <a:lnTo>
                  <a:pt x="1576156" y="567397"/>
                </a:lnTo>
                <a:lnTo>
                  <a:pt x="1577292" y="569661"/>
                </a:lnTo>
                <a:lnTo>
                  <a:pt x="1578200" y="571698"/>
                </a:lnTo>
                <a:lnTo>
                  <a:pt x="1578882" y="573735"/>
                </a:lnTo>
                <a:lnTo>
                  <a:pt x="1579336" y="575999"/>
                </a:lnTo>
                <a:lnTo>
                  <a:pt x="1579563" y="578489"/>
                </a:lnTo>
                <a:lnTo>
                  <a:pt x="1579336" y="580527"/>
                </a:lnTo>
                <a:lnTo>
                  <a:pt x="1578882" y="582791"/>
                </a:lnTo>
                <a:lnTo>
                  <a:pt x="1578200" y="585055"/>
                </a:lnTo>
                <a:lnTo>
                  <a:pt x="1577292" y="587092"/>
                </a:lnTo>
                <a:lnTo>
                  <a:pt x="1576156" y="589129"/>
                </a:lnTo>
                <a:lnTo>
                  <a:pt x="1574339" y="590940"/>
                </a:lnTo>
                <a:lnTo>
                  <a:pt x="1572749" y="592752"/>
                </a:lnTo>
                <a:lnTo>
                  <a:pt x="1570932" y="594336"/>
                </a:lnTo>
                <a:lnTo>
                  <a:pt x="1568887" y="595921"/>
                </a:lnTo>
                <a:lnTo>
                  <a:pt x="1566389" y="597053"/>
                </a:lnTo>
                <a:lnTo>
                  <a:pt x="1563890" y="598185"/>
                </a:lnTo>
                <a:lnTo>
                  <a:pt x="1561392" y="599317"/>
                </a:lnTo>
                <a:lnTo>
                  <a:pt x="1558439" y="599996"/>
                </a:lnTo>
                <a:lnTo>
                  <a:pt x="1555713" y="600675"/>
                </a:lnTo>
                <a:lnTo>
                  <a:pt x="1552533" y="600901"/>
                </a:lnTo>
                <a:lnTo>
                  <a:pt x="1549580" y="601128"/>
                </a:lnTo>
                <a:lnTo>
                  <a:pt x="1533680" y="601128"/>
                </a:lnTo>
                <a:lnTo>
                  <a:pt x="1533680" y="1053211"/>
                </a:lnTo>
                <a:lnTo>
                  <a:pt x="1533680" y="1054117"/>
                </a:lnTo>
                <a:lnTo>
                  <a:pt x="1533453" y="1055249"/>
                </a:lnTo>
                <a:lnTo>
                  <a:pt x="1532999" y="1056154"/>
                </a:lnTo>
                <a:lnTo>
                  <a:pt x="1532317" y="1057286"/>
                </a:lnTo>
                <a:lnTo>
                  <a:pt x="1530500" y="1059097"/>
                </a:lnTo>
                <a:lnTo>
                  <a:pt x="1528456" y="1060682"/>
                </a:lnTo>
                <a:lnTo>
                  <a:pt x="1525957" y="1061814"/>
                </a:lnTo>
                <a:lnTo>
                  <a:pt x="1523004" y="1062946"/>
                </a:lnTo>
                <a:lnTo>
                  <a:pt x="1519824" y="1063399"/>
                </a:lnTo>
                <a:lnTo>
                  <a:pt x="1516417" y="1063625"/>
                </a:lnTo>
                <a:lnTo>
                  <a:pt x="1355599" y="1063625"/>
                </a:lnTo>
                <a:lnTo>
                  <a:pt x="1351964" y="1063399"/>
                </a:lnTo>
                <a:lnTo>
                  <a:pt x="1348784" y="1062946"/>
                </a:lnTo>
                <a:lnTo>
                  <a:pt x="1345831" y="1061814"/>
                </a:lnTo>
                <a:lnTo>
                  <a:pt x="1343106" y="1060682"/>
                </a:lnTo>
                <a:lnTo>
                  <a:pt x="1341061" y="1059097"/>
                </a:lnTo>
                <a:lnTo>
                  <a:pt x="1339471" y="1057286"/>
                </a:lnTo>
                <a:lnTo>
                  <a:pt x="1339017" y="1056154"/>
                </a:lnTo>
                <a:lnTo>
                  <a:pt x="1338563" y="1055249"/>
                </a:lnTo>
                <a:lnTo>
                  <a:pt x="1338336" y="1054117"/>
                </a:lnTo>
                <a:lnTo>
                  <a:pt x="1338336" y="1053211"/>
                </a:lnTo>
                <a:lnTo>
                  <a:pt x="1338336" y="601128"/>
                </a:lnTo>
                <a:lnTo>
                  <a:pt x="1321981" y="601128"/>
                </a:lnTo>
                <a:lnTo>
                  <a:pt x="1319028" y="600901"/>
                </a:lnTo>
                <a:lnTo>
                  <a:pt x="1316075" y="600675"/>
                </a:lnTo>
                <a:lnTo>
                  <a:pt x="1313123" y="599996"/>
                </a:lnTo>
                <a:lnTo>
                  <a:pt x="1310624" y="599317"/>
                </a:lnTo>
                <a:lnTo>
                  <a:pt x="1307671" y="598185"/>
                </a:lnTo>
                <a:lnTo>
                  <a:pt x="1305400" y="597053"/>
                </a:lnTo>
                <a:lnTo>
                  <a:pt x="1303128" y="595921"/>
                </a:lnTo>
                <a:lnTo>
                  <a:pt x="1301084" y="594336"/>
                </a:lnTo>
                <a:lnTo>
                  <a:pt x="1299040" y="592752"/>
                </a:lnTo>
                <a:lnTo>
                  <a:pt x="1297450" y="590940"/>
                </a:lnTo>
                <a:lnTo>
                  <a:pt x="1295860" y="589129"/>
                </a:lnTo>
                <a:lnTo>
                  <a:pt x="1294724" y="587092"/>
                </a:lnTo>
                <a:lnTo>
                  <a:pt x="1293815" y="585055"/>
                </a:lnTo>
                <a:lnTo>
                  <a:pt x="1292680" y="582791"/>
                </a:lnTo>
                <a:lnTo>
                  <a:pt x="1292225" y="580527"/>
                </a:lnTo>
                <a:lnTo>
                  <a:pt x="1292225" y="578489"/>
                </a:lnTo>
                <a:lnTo>
                  <a:pt x="1292225" y="575999"/>
                </a:lnTo>
                <a:lnTo>
                  <a:pt x="1292680" y="573735"/>
                </a:lnTo>
                <a:lnTo>
                  <a:pt x="1293815" y="571698"/>
                </a:lnTo>
                <a:lnTo>
                  <a:pt x="1294724" y="569661"/>
                </a:lnTo>
                <a:lnTo>
                  <a:pt x="1295860" y="567397"/>
                </a:lnTo>
                <a:lnTo>
                  <a:pt x="1297450" y="565586"/>
                </a:lnTo>
                <a:lnTo>
                  <a:pt x="1299040" y="564001"/>
                </a:lnTo>
                <a:lnTo>
                  <a:pt x="1301084" y="562416"/>
                </a:lnTo>
                <a:lnTo>
                  <a:pt x="1303128" y="560605"/>
                </a:lnTo>
                <a:lnTo>
                  <a:pt x="1305400" y="559473"/>
                </a:lnTo>
                <a:lnTo>
                  <a:pt x="1307671" y="558342"/>
                </a:lnTo>
                <a:lnTo>
                  <a:pt x="1310624" y="557436"/>
                </a:lnTo>
                <a:lnTo>
                  <a:pt x="1313123" y="556757"/>
                </a:lnTo>
                <a:lnTo>
                  <a:pt x="1316075" y="556078"/>
                </a:lnTo>
                <a:lnTo>
                  <a:pt x="1319028" y="555851"/>
                </a:lnTo>
                <a:lnTo>
                  <a:pt x="1321981" y="555625"/>
                </a:lnTo>
                <a:close/>
                <a:moveTo>
                  <a:pt x="766356" y="555625"/>
                </a:moveTo>
                <a:lnTo>
                  <a:pt x="993955" y="555625"/>
                </a:lnTo>
                <a:lnTo>
                  <a:pt x="996908" y="555851"/>
                </a:lnTo>
                <a:lnTo>
                  <a:pt x="1000088" y="556078"/>
                </a:lnTo>
                <a:lnTo>
                  <a:pt x="1002814" y="556757"/>
                </a:lnTo>
                <a:lnTo>
                  <a:pt x="1005767" y="557436"/>
                </a:lnTo>
                <a:lnTo>
                  <a:pt x="1008265" y="558342"/>
                </a:lnTo>
                <a:lnTo>
                  <a:pt x="1010764" y="559473"/>
                </a:lnTo>
                <a:lnTo>
                  <a:pt x="1013035" y="560605"/>
                </a:lnTo>
                <a:lnTo>
                  <a:pt x="1015080" y="562416"/>
                </a:lnTo>
                <a:lnTo>
                  <a:pt x="1017124" y="564001"/>
                </a:lnTo>
                <a:lnTo>
                  <a:pt x="1018714" y="565586"/>
                </a:lnTo>
                <a:lnTo>
                  <a:pt x="1020304" y="567397"/>
                </a:lnTo>
                <a:lnTo>
                  <a:pt x="1021667" y="569661"/>
                </a:lnTo>
                <a:lnTo>
                  <a:pt x="1022575" y="571698"/>
                </a:lnTo>
                <a:lnTo>
                  <a:pt x="1023257" y="573735"/>
                </a:lnTo>
                <a:lnTo>
                  <a:pt x="1023711" y="575999"/>
                </a:lnTo>
                <a:lnTo>
                  <a:pt x="1023938" y="578489"/>
                </a:lnTo>
                <a:lnTo>
                  <a:pt x="1023711" y="580527"/>
                </a:lnTo>
                <a:lnTo>
                  <a:pt x="1023257" y="582791"/>
                </a:lnTo>
                <a:lnTo>
                  <a:pt x="1022575" y="585055"/>
                </a:lnTo>
                <a:lnTo>
                  <a:pt x="1021667" y="587092"/>
                </a:lnTo>
                <a:lnTo>
                  <a:pt x="1020304" y="589129"/>
                </a:lnTo>
                <a:lnTo>
                  <a:pt x="1018714" y="590940"/>
                </a:lnTo>
                <a:lnTo>
                  <a:pt x="1017124" y="592752"/>
                </a:lnTo>
                <a:lnTo>
                  <a:pt x="1015080" y="594336"/>
                </a:lnTo>
                <a:lnTo>
                  <a:pt x="1013035" y="595921"/>
                </a:lnTo>
                <a:lnTo>
                  <a:pt x="1010764" y="597053"/>
                </a:lnTo>
                <a:lnTo>
                  <a:pt x="1008265" y="598185"/>
                </a:lnTo>
                <a:lnTo>
                  <a:pt x="1005767" y="599317"/>
                </a:lnTo>
                <a:lnTo>
                  <a:pt x="1002814" y="599996"/>
                </a:lnTo>
                <a:lnTo>
                  <a:pt x="1000088" y="600675"/>
                </a:lnTo>
                <a:lnTo>
                  <a:pt x="996908" y="600901"/>
                </a:lnTo>
                <a:lnTo>
                  <a:pt x="993955" y="601128"/>
                </a:lnTo>
                <a:lnTo>
                  <a:pt x="978055" y="601128"/>
                </a:lnTo>
                <a:lnTo>
                  <a:pt x="978055" y="1053211"/>
                </a:lnTo>
                <a:lnTo>
                  <a:pt x="978055" y="1054117"/>
                </a:lnTo>
                <a:lnTo>
                  <a:pt x="977601" y="1055249"/>
                </a:lnTo>
                <a:lnTo>
                  <a:pt x="977374" y="1056154"/>
                </a:lnTo>
                <a:lnTo>
                  <a:pt x="976692" y="1057286"/>
                </a:lnTo>
                <a:lnTo>
                  <a:pt x="974875" y="1059097"/>
                </a:lnTo>
                <a:lnTo>
                  <a:pt x="972831" y="1060682"/>
                </a:lnTo>
                <a:lnTo>
                  <a:pt x="970332" y="1061814"/>
                </a:lnTo>
                <a:lnTo>
                  <a:pt x="967379" y="1062946"/>
                </a:lnTo>
                <a:lnTo>
                  <a:pt x="964199" y="1063399"/>
                </a:lnTo>
                <a:lnTo>
                  <a:pt x="960792" y="1063625"/>
                </a:lnTo>
                <a:lnTo>
                  <a:pt x="799974" y="1063625"/>
                </a:lnTo>
                <a:lnTo>
                  <a:pt x="796339" y="1063399"/>
                </a:lnTo>
                <a:lnTo>
                  <a:pt x="793159" y="1062946"/>
                </a:lnTo>
                <a:lnTo>
                  <a:pt x="790206" y="1061814"/>
                </a:lnTo>
                <a:lnTo>
                  <a:pt x="787481" y="1060682"/>
                </a:lnTo>
                <a:lnTo>
                  <a:pt x="785436" y="1059097"/>
                </a:lnTo>
                <a:lnTo>
                  <a:pt x="783846" y="1057286"/>
                </a:lnTo>
                <a:lnTo>
                  <a:pt x="783392" y="1056154"/>
                </a:lnTo>
                <a:lnTo>
                  <a:pt x="782938" y="1055249"/>
                </a:lnTo>
                <a:lnTo>
                  <a:pt x="782711" y="1054117"/>
                </a:lnTo>
                <a:lnTo>
                  <a:pt x="782711" y="1053211"/>
                </a:lnTo>
                <a:lnTo>
                  <a:pt x="782711" y="601128"/>
                </a:lnTo>
                <a:lnTo>
                  <a:pt x="766356" y="601128"/>
                </a:lnTo>
                <a:lnTo>
                  <a:pt x="763403" y="600901"/>
                </a:lnTo>
                <a:lnTo>
                  <a:pt x="760450" y="600675"/>
                </a:lnTo>
                <a:lnTo>
                  <a:pt x="757498" y="599996"/>
                </a:lnTo>
                <a:lnTo>
                  <a:pt x="754772" y="599317"/>
                </a:lnTo>
                <a:lnTo>
                  <a:pt x="752046" y="598185"/>
                </a:lnTo>
                <a:lnTo>
                  <a:pt x="749775" y="597053"/>
                </a:lnTo>
                <a:lnTo>
                  <a:pt x="747503" y="595921"/>
                </a:lnTo>
                <a:lnTo>
                  <a:pt x="745459" y="594336"/>
                </a:lnTo>
                <a:lnTo>
                  <a:pt x="743415" y="592752"/>
                </a:lnTo>
                <a:lnTo>
                  <a:pt x="741597" y="590940"/>
                </a:lnTo>
                <a:lnTo>
                  <a:pt x="740235" y="589129"/>
                </a:lnTo>
                <a:lnTo>
                  <a:pt x="739099" y="587092"/>
                </a:lnTo>
                <a:lnTo>
                  <a:pt x="737963" y="585055"/>
                </a:lnTo>
                <a:lnTo>
                  <a:pt x="737055" y="582791"/>
                </a:lnTo>
                <a:lnTo>
                  <a:pt x="736600" y="580527"/>
                </a:lnTo>
                <a:lnTo>
                  <a:pt x="736600" y="578489"/>
                </a:lnTo>
                <a:lnTo>
                  <a:pt x="736600" y="575999"/>
                </a:lnTo>
                <a:lnTo>
                  <a:pt x="737055" y="573735"/>
                </a:lnTo>
                <a:lnTo>
                  <a:pt x="737963" y="571698"/>
                </a:lnTo>
                <a:lnTo>
                  <a:pt x="739099" y="569661"/>
                </a:lnTo>
                <a:lnTo>
                  <a:pt x="740235" y="567397"/>
                </a:lnTo>
                <a:lnTo>
                  <a:pt x="741597" y="565586"/>
                </a:lnTo>
                <a:lnTo>
                  <a:pt x="743415" y="564001"/>
                </a:lnTo>
                <a:lnTo>
                  <a:pt x="745459" y="562416"/>
                </a:lnTo>
                <a:lnTo>
                  <a:pt x="747503" y="560605"/>
                </a:lnTo>
                <a:lnTo>
                  <a:pt x="749775" y="559473"/>
                </a:lnTo>
                <a:lnTo>
                  <a:pt x="752046" y="558342"/>
                </a:lnTo>
                <a:lnTo>
                  <a:pt x="754772" y="557436"/>
                </a:lnTo>
                <a:lnTo>
                  <a:pt x="757498" y="556757"/>
                </a:lnTo>
                <a:lnTo>
                  <a:pt x="760450" y="556078"/>
                </a:lnTo>
                <a:lnTo>
                  <a:pt x="763403" y="555851"/>
                </a:lnTo>
                <a:lnTo>
                  <a:pt x="766356" y="555625"/>
                </a:lnTo>
                <a:close/>
                <a:moveTo>
                  <a:pt x="210731" y="555625"/>
                </a:moveTo>
                <a:lnTo>
                  <a:pt x="438330" y="555625"/>
                </a:lnTo>
                <a:lnTo>
                  <a:pt x="441510" y="555851"/>
                </a:lnTo>
                <a:lnTo>
                  <a:pt x="444463" y="556078"/>
                </a:lnTo>
                <a:lnTo>
                  <a:pt x="447189" y="556757"/>
                </a:lnTo>
                <a:lnTo>
                  <a:pt x="450142" y="557436"/>
                </a:lnTo>
                <a:lnTo>
                  <a:pt x="452640" y="558342"/>
                </a:lnTo>
                <a:lnTo>
                  <a:pt x="455139" y="559473"/>
                </a:lnTo>
                <a:lnTo>
                  <a:pt x="457410" y="560605"/>
                </a:lnTo>
                <a:lnTo>
                  <a:pt x="459455" y="562416"/>
                </a:lnTo>
                <a:lnTo>
                  <a:pt x="461499" y="564001"/>
                </a:lnTo>
                <a:lnTo>
                  <a:pt x="463089" y="565586"/>
                </a:lnTo>
                <a:lnTo>
                  <a:pt x="464679" y="567397"/>
                </a:lnTo>
                <a:lnTo>
                  <a:pt x="466042" y="569661"/>
                </a:lnTo>
                <a:lnTo>
                  <a:pt x="466950" y="571698"/>
                </a:lnTo>
                <a:lnTo>
                  <a:pt x="467632" y="573735"/>
                </a:lnTo>
                <a:lnTo>
                  <a:pt x="468086" y="575999"/>
                </a:lnTo>
                <a:lnTo>
                  <a:pt x="468313" y="578489"/>
                </a:lnTo>
                <a:lnTo>
                  <a:pt x="468086" y="580527"/>
                </a:lnTo>
                <a:lnTo>
                  <a:pt x="467632" y="582791"/>
                </a:lnTo>
                <a:lnTo>
                  <a:pt x="466950" y="585055"/>
                </a:lnTo>
                <a:lnTo>
                  <a:pt x="466042" y="587092"/>
                </a:lnTo>
                <a:lnTo>
                  <a:pt x="464679" y="589129"/>
                </a:lnTo>
                <a:lnTo>
                  <a:pt x="463089" y="590940"/>
                </a:lnTo>
                <a:lnTo>
                  <a:pt x="461499" y="592752"/>
                </a:lnTo>
                <a:lnTo>
                  <a:pt x="459455" y="594336"/>
                </a:lnTo>
                <a:lnTo>
                  <a:pt x="457410" y="595921"/>
                </a:lnTo>
                <a:lnTo>
                  <a:pt x="455139" y="597053"/>
                </a:lnTo>
                <a:lnTo>
                  <a:pt x="452640" y="598185"/>
                </a:lnTo>
                <a:lnTo>
                  <a:pt x="450142" y="599317"/>
                </a:lnTo>
                <a:lnTo>
                  <a:pt x="447189" y="599996"/>
                </a:lnTo>
                <a:lnTo>
                  <a:pt x="444463" y="600675"/>
                </a:lnTo>
                <a:lnTo>
                  <a:pt x="441510" y="600901"/>
                </a:lnTo>
                <a:lnTo>
                  <a:pt x="438330" y="601128"/>
                </a:lnTo>
                <a:lnTo>
                  <a:pt x="422430" y="601128"/>
                </a:lnTo>
                <a:lnTo>
                  <a:pt x="422430" y="1053211"/>
                </a:lnTo>
                <a:lnTo>
                  <a:pt x="422203" y="1054117"/>
                </a:lnTo>
                <a:lnTo>
                  <a:pt x="421976" y="1055249"/>
                </a:lnTo>
                <a:lnTo>
                  <a:pt x="421749" y="1056154"/>
                </a:lnTo>
                <a:lnTo>
                  <a:pt x="421067" y="1057286"/>
                </a:lnTo>
                <a:lnTo>
                  <a:pt x="419477" y="1059097"/>
                </a:lnTo>
                <a:lnTo>
                  <a:pt x="417206" y="1060682"/>
                </a:lnTo>
                <a:lnTo>
                  <a:pt x="414707" y="1061814"/>
                </a:lnTo>
                <a:lnTo>
                  <a:pt x="411981" y="1062946"/>
                </a:lnTo>
                <a:lnTo>
                  <a:pt x="408574" y="1063399"/>
                </a:lnTo>
                <a:lnTo>
                  <a:pt x="405167" y="1063625"/>
                </a:lnTo>
                <a:lnTo>
                  <a:pt x="244349" y="1063625"/>
                </a:lnTo>
                <a:lnTo>
                  <a:pt x="240941" y="1063399"/>
                </a:lnTo>
                <a:lnTo>
                  <a:pt x="237534" y="1062946"/>
                </a:lnTo>
                <a:lnTo>
                  <a:pt x="234581" y="1061814"/>
                </a:lnTo>
                <a:lnTo>
                  <a:pt x="231856" y="1060682"/>
                </a:lnTo>
                <a:lnTo>
                  <a:pt x="229811" y="1059097"/>
                </a:lnTo>
                <a:lnTo>
                  <a:pt x="228221" y="1057286"/>
                </a:lnTo>
                <a:lnTo>
                  <a:pt x="227767" y="1056154"/>
                </a:lnTo>
                <a:lnTo>
                  <a:pt x="227313" y="1055249"/>
                </a:lnTo>
                <a:lnTo>
                  <a:pt x="227086" y="1054117"/>
                </a:lnTo>
                <a:lnTo>
                  <a:pt x="226858" y="1053211"/>
                </a:lnTo>
                <a:lnTo>
                  <a:pt x="226858" y="601128"/>
                </a:lnTo>
                <a:lnTo>
                  <a:pt x="210731" y="601128"/>
                </a:lnTo>
                <a:lnTo>
                  <a:pt x="207778" y="600901"/>
                </a:lnTo>
                <a:lnTo>
                  <a:pt x="204825" y="600675"/>
                </a:lnTo>
                <a:lnTo>
                  <a:pt x="201873" y="599996"/>
                </a:lnTo>
                <a:lnTo>
                  <a:pt x="199147" y="599317"/>
                </a:lnTo>
                <a:lnTo>
                  <a:pt x="196648" y="598185"/>
                </a:lnTo>
                <a:lnTo>
                  <a:pt x="194150" y="597053"/>
                </a:lnTo>
                <a:lnTo>
                  <a:pt x="191878" y="595921"/>
                </a:lnTo>
                <a:lnTo>
                  <a:pt x="189834" y="594336"/>
                </a:lnTo>
                <a:lnTo>
                  <a:pt x="187790" y="592752"/>
                </a:lnTo>
                <a:lnTo>
                  <a:pt x="185972" y="590940"/>
                </a:lnTo>
                <a:lnTo>
                  <a:pt x="184610" y="589129"/>
                </a:lnTo>
                <a:lnTo>
                  <a:pt x="183474" y="587092"/>
                </a:lnTo>
                <a:lnTo>
                  <a:pt x="182338" y="585055"/>
                </a:lnTo>
                <a:lnTo>
                  <a:pt x="181657" y="582791"/>
                </a:lnTo>
                <a:lnTo>
                  <a:pt x="180975" y="580527"/>
                </a:lnTo>
                <a:lnTo>
                  <a:pt x="180975" y="578489"/>
                </a:lnTo>
                <a:lnTo>
                  <a:pt x="180975" y="575999"/>
                </a:lnTo>
                <a:lnTo>
                  <a:pt x="181657" y="573735"/>
                </a:lnTo>
                <a:lnTo>
                  <a:pt x="182338" y="571698"/>
                </a:lnTo>
                <a:lnTo>
                  <a:pt x="183474" y="569661"/>
                </a:lnTo>
                <a:lnTo>
                  <a:pt x="184610" y="567397"/>
                </a:lnTo>
                <a:lnTo>
                  <a:pt x="185972" y="565586"/>
                </a:lnTo>
                <a:lnTo>
                  <a:pt x="187790" y="564001"/>
                </a:lnTo>
                <a:lnTo>
                  <a:pt x="189834" y="562416"/>
                </a:lnTo>
                <a:lnTo>
                  <a:pt x="191878" y="560605"/>
                </a:lnTo>
                <a:lnTo>
                  <a:pt x="194150" y="559473"/>
                </a:lnTo>
                <a:lnTo>
                  <a:pt x="196648" y="558342"/>
                </a:lnTo>
                <a:lnTo>
                  <a:pt x="199147" y="557436"/>
                </a:lnTo>
                <a:lnTo>
                  <a:pt x="201873" y="556757"/>
                </a:lnTo>
                <a:lnTo>
                  <a:pt x="204825" y="556078"/>
                </a:lnTo>
                <a:lnTo>
                  <a:pt x="207778" y="555851"/>
                </a:lnTo>
                <a:lnTo>
                  <a:pt x="210731" y="555625"/>
                </a:lnTo>
                <a:close/>
                <a:moveTo>
                  <a:pt x="874940" y="179452"/>
                </a:moveTo>
                <a:lnTo>
                  <a:pt x="870631" y="179905"/>
                </a:lnTo>
                <a:lnTo>
                  <a:pt x="865868" y="180358"/>
                </a:lnTo>
                <a:lnTo>
                  <a:pt x="861332" y="181038"/>
                </a:lnTo>
                <a:lnTo>
                  <a:pt x="857250" y="182171"/>
                </a:lnTo>
                <a:lnTo>
                  <a:pt x="852941" y="183303"/>
                </a:lnTo>
                <a:lnTo>
                  <a:pt x="848859" y="184890"/>
                </a:lnTo>
                <a:lnTo>
                  <a:pt x="844550" y="186476"/>
                </a:lnTo>
                <a:lnTo>
                  <a:pt x="840468" y="188288"/>
                </a:lnTo>
                <a:lnTo>
                  <a:pt x="836840" y="190101"/>
                </a:lnTo>
                <a:lnTo>
                  <a:pt x="832984" y="192367"/>
                </a:lnTo>
                <a:lnTo>
                  <a:pt x="829356" y="194633"/>
                </a:lnTo>
                <a:lnTo>
                  <a:pt x="825727" y="197125"/>
                </a:lnTo>
                <a:lnTo>
                  <a:pt x="822552" y="199844"/>
                </a:lnTo>
                <a:lnTo>
                  <a:pt x="819377" y="202563"/>
                </a:lnTo>
                <a:lnTo>
                  <a:pt x="815975" y="205508"/>
                </a:lnTo>
                <a:lnTo>
                  <a:pt x="813254" y="208680"/>
                </a:lnTo>
                <a:lnTo>
                  <a:pt x="810306" y="211853"/>
                </a:lnTo>
                <a:lnTo>
                  <a:pt x="807584" y="215478"/>
                </a:lnTo>
                <a:lnTo>
                  <a:pt x="805316" y="218877"/>
                </a:lnTo>
                <a:lnTo>
                  <a:pt x="802822" y="222502"/>
                </a:lnTo>
                <a:lnTo>
                  <a:pt x="800554" y="226354"/>
                </a:lnTo>
                <a:lnTo>
                  <a:pt x="798740" y="230206"/>
                </a:lnTo>
                <a:lnTo>
                  <a:pt x="796925" y="234057"/>
                </a:lnTo>
                <a:lnTo>
                  <a:pt x="795111" y="238136"/>
                </a:lnTo>
                <a:lnTo>
                  <a:pt x="793750" y="242214"/>
                </a:lnTo>
                <a:lnTo>
                  <a:pt x="792616" y="246746"/>
                </a:lnTo>
                <a:lnTo>
                  <a:pt x="791709" y="251051"/>
                </a:lnTo>
                <a:lnTo>
                  <a:pt x="790802" y="255356"/>
                </a:lnTo>
                <a:lnTo>
                  <a:pt x="790348" y="259888"/>
                </a:lnTo>
                <a:lnTo>
                  <a:pt x="789895" y="264419"/>
                </a:lnTo>
                <a:lnTo>
                  <a:pt x="789895" y="268951"/>
                </a:lnTo>
                <a:lnTo>
                  <a:pt x="789895" y="273709"/>
                </a:lnTo>
                <a:lnTo>
                  <a:pt x="790348" y="278241"/>
                </a:lnTo>
                <a:lnTo>
                  <a:pt x="790802" y="282772"/>
                </a:lnTo>
                <a:lnTo>
                  <a:pt x="791709" y="287304"/>
                </a:lnTo>
                <a:lnTo>
                  <a:pt x="792616" y="291382"/>
                </a:lnTo>
                <a:lnTo>
                  <a:pt x="793750" y="295914"/>
                </a:lnTo>
                <a:lnTo>
                  <a:pt x="795111" y="299766"/>
                </a:lnTo>
                <a:lnTo>
                  <a:pt x="796925" y="304071"/>
                </a:lnTo>
                <a:lnTo>
                  <a:pt x="798740" y="307923"/>
                </a:lnTo>
                <a:lnTo>
                  <a:pt x="800554" y="311775"/>
                </a:lnTo>
                <a:lnTo>
                  <a:pt x="802822" y="315400"/>
                </a:lnTo>
                <a:lnTo>
                  <a:pt x="805316" y="319252"/>
                </a:lnTo>
                <a:lnTo>
                  <a:pt x="807584" y="322650"/>
                </a:lnTo>
                <a:lnTo>
                  <a:pt x="810306" y="326276"/>
                </a:lnTo>
                <a:lnTo>
                  <a:pt x="813254" y="329448"/>
                </a:lnTo>
                <a:lnTo>
                  <a:pt x="815975" y="332620"/>
                </a:lnTo>
                <a:lnTo>
                  <a:pt x="819377" y="335566"/>
                </a:lnTo>
                <a:lnTo>
                  <a:pt x="822552" y="338285"/>
                </a:lnTo>
                <a:lnTo>
                  <a:pt x="825727" y="341003"/>
                </a:lnTo>
                <a:lnTo>
                  <a:pt x="829356" y="343496"/>
                </a:lnTo>
                <a:lnTo>
                  <a:pt x="832984" y="345762"/>
                </a:lnTo>
                <a:lnTo>
                  <a:pt x="836840" y="348027"/>
                </a:lnTo>
                <a:lnTo>
                  <a:pt x="840468" y="349840"/>
                </a:lnTo>
                <a:lnTo>
                  <a:pt x="844550" y="351653"/>
                </a:lnTo>
                <a:lnTo>
                  <a:pt x="848859" y="353239"/>
                </a:lnTo>
                <a:lnTo>
                  <a:pt x="852941" y="354825"/>
                </a:lnTo>
                <a:lnTo>
                  <a:pt x="857250" y="355958"/>
                </a:lnTo>
                <a:lnTo>
                  <a:pt x="861332" y="356864"/>
                </a:lnTo>
                <a:lnTo>
                  <a:pt x="865868" y="357770"/>
                </a:lnTo>
                <a:lnTo>
                  <a:pt x="870631" y="358224"/>
                </a:lnTo>
                <a:lnTo>
                  <a:pt x="874940" y="358677"/>
                </a:lnTo>
                <a:lnTo>
                  <a:pt x="879702" y="358677"/>
                </a:lnTo>
                <a:lnTo>
                  <a:pt x="884238" y="358677"/>
                </a:lnTo>
                <a:lnTo>
                  <a:pt x="888773" y="358224"/>
                </a:lnTo>
                <a:lnTo>
                  <a:pt x="893309" y="357770"/>
                </a:lnTo>
                <a:lnTo>
                  <a:pt x="897618" y="356864"/>
                </a:lnTo>
                <a:lnTo>
                  <a:pt x="902154" y="355958"/>
                </a:lnTo>
                <a:lnTo>
                  <a:pt x="906236" y="354825"/>
                </a:lnTo>
                <a:lnTo>
                  <a:pt x="910545" y="353239"/>
                </a:lnTo>
                <a:lnTo>
                  <a:pt x="914400" y="351653"/>
                </a:lnTo>
                <a:lnTo>
                  <a:pt x="918482" y="349840"/>
                </a:lnTo>
                <a:lnTo>
                  <a:pt x="922565" y="348027"/>
                </a:lnTo>
                <a:lnTo>
                  <a:pt x="926193" y="345762"/>
                </a:lnTo>
                <a:lnTo>
                  <a:pt x="929822" y="343496"/>
                </a:lnTo>
                <a:lnTo>
                  <a:pt x="933223" y="341003"/>
                </a:lnTo>
                <a:lnTo>
                  <a:pt x="936625" y="338285"/>
                </a:lnTo>
                <a:lnTo>
                  <a:pt x="940027" y="335566"/>
                </a:lnTo>
                <a:lnTo>
                  <a:pt x="942975" y="332620"/>
                </a:lnTo>
                <a:lnTo>
                  <a:pt x="946150" y="329448"/>
                </a:lnTo>
                <a:lnTo>
                  <a:pt x="948872" y="326276"/>
                </a:lnTo>
                <a:lnTo>
                  <a:pt x="951366" y="322650"/>
                </a:lnTo>
                <a:lnTo>
                  <a:pt x="954088" y="319252"/>
                </a:lnTo>
                <a:lnTo>
                  <a:pt x="956356" y="315400"/>
                </a:lnTo>
                <a:lnTo>
                  <a:pt x="958397" y="311775"/>
                </a:lnTo>
                <a:lnTo>
                  <a:pt x="960665" y="307923"/>
                </a:lnTo>
                <a:lnTo>
                  <a:pt x="962252" y="304071"/>
                </a:lnTo>
                <a:lnTo>
                  <a:pt x="963840" y="299766"/>
                </a:lnTo>
                <a:lnTo>
                  <a:pt x="965200" y="295914"/>
                </a:lnTo>
                <a:lnTo>
                  <a:pt x="966334" y="291382"/>
                </a:lnTo>
                <a:lnTo>
                  <a:pt x="967695" y="287304"/>
                </a:lnTo>
                <a:lnTo>
                  <a:pt x="968375" y="282772"/>
                </a:lnTo>
                <a:lnTo>
                  <a:pt x="969056" y="278241"/>
                </a:lnTo>
                <a:lnTo>
                  <a:pt x="969282" y="273709"/>
                </a:lnTo>
                <a:lnTo>
                  <a:pt x="969509" y="268951"/>
                </a:lnTo>
                <a:lnTo>
                  <a:pt x="969282" y="264419"/>
                </a:lnTo>
                <a:lnTo>
                  <a:pt x="969056" y="259888"/>
                </a:lnTo>
                <a:lnTo>
                  <a:pt x="968375" y="255356"/>
                </a:lnTo>
                <a:lnTo>
                  <a:pt x="967695" y="251051"/>
                </a:lnTo>
                <a:lnTo>
                  <a:pt x="966334" y="246746"/>
                </a:lnTo>
                <a:lnTo>
                  <a:pt x="965200" y="242214"/>
                </a:lnTo>
                <a:lnTo>
                  <a:pt x="963840" y="238136"/>
                </a:lnTo>
                <a:lnTo>
                  <a:pt x="962252" y="234057"/>
                </a:lnTo>
                <a:lnTo>
                  <a:pt x="960665" y="230206"/>
                </a:lnTo>
                <a:lnTo>
                  <a:pt x="958397" y="226354"/>
                </a:lnTo>
                <a:lnTo>
                  <a:pt x="956356" y="222502"/>
                </a:lnTo>
                <a:lnTo>
                  <a:pt x="954088" y="218877"/>
                </a:lnTo>
                <a:lnTo>
                  <a:pt x="951366" y="215478"/>
                </a:lnTo>
                <a:lnTo>
                  <a:pt x="948872" y="211853"/>
                </a:lnTo>
                <a:lnTo>
                  <a:pt x="946150" y="208680"/>
                </a:lnTo>
                <a:lnTo>
                  <a:pt x="942975" y="205508"/>
                </a:lnTo>
                <a:lnTo>
                  <a:pt x="940027" y="202563"/>
                </a:lnTo>
                <a:lnTo>
                  <a:pt x="936625" y="199844"/>
                </a:lnTo>
                <a:lnTo>
                  <a:pt x="933223" y="197125"/>
                </a:lnTo>
                <a:lnTo>
                  <a:pt x="929822" y="194633"/>
                </a:lnTo>
                <a:lnTo>
                  <a:pt x="926193" y="192367"/>
                </a:lnTo>
                <a:lnTo>
                  <a:pt x="922565" y="190101"/>
                </a:lnTo>
                <a:lnTo>
                  <a:pt x="918482" y="188288"/>
                </a:lnTo>
                <a:lnTo>
                  <a:pt x="914400" y="186476"/>
                </a:lnTo>
                <a:lnTo>
                  <a:pt x="910545" y="184890"/>
                </a:lnTo>
                <a:lnTo>
                  <a:pt x="906236" y="183303"/>
                </a:lnTo>
                <a:lnTo>
                  <a:pt x="902154" y="182171"/>
                </a:lnTo>
                <a:lnTo>
                  <a:pt x="897618" y="181038"/>
                </a:lnTo>
                <a:lnTo>
                  <a:pt x="893309" y="180358"/>
                </a:lnTo>
                <a:lnTo>
                  <a:pt x="888773" y="179905"/>
                </a:lnTo>
                <a:lnTo>
                  <a:pt x="884238" y="179452"/>
                </a:lnTo>
                <a:lnTo>
                  <a:pt x="879702" y="179452"/>
                </a:lnTo>
                <a:lnTo>
                  <a:pt x="874940" y="179452"/>
                </a:lnTo>
                <a:close/>
                <a:moveTo>
                  <a:pt x="873352" y="0"/>
                </a:moveTo>
                <a:lnTo>
                  <a:pt x="879702" y="0"/>
                </a:lnTo>
                <a:lnTo>
                  <a:pt x="885825" y="0"/>
                </a:lnTo>
                <a:lnTo>
                  <a:pt x="891722" y="680"/>
                </a:lnTo>
                <a:lnTo>
                  <a:pt x="897845" y="1586"/>
                </a:lnTo>
                <a:lnTo>
                  <a:pt x="903741" y="2719"/>
                </a:lnTo>
                <a:lnTo>
                  <a:pt x="909411" y="4532"/>
                </a:lnTo>
                <a:lnTo>
                  <a:pt x="915081" y="6571"/>
                </a:lnTo>
                <a:lnTo>
                  <a:pt x="920070" y="9063"/>
                </a:lnTo>
                <a:lnTo>
                  <a:pt x="925059" y="11782"/>
                </a:lnTo>
                <a:lnTo>
                  <a:pt x="1644197" y="471061"/>
                </a:lnTo>
                <a:lnTo>
                  <a:pt x="1648279" y="474006"/>
                </a:lnTo>
                <a:lnTo>
                  <a:pt x="1652134" y="476952"/>
                </a:lnTo>
                <a:lnTo>
                  <a:pt x="1655082" y="479897"/>
                </a:lnTo>
                <a:lnTo>
                  <a:pt x="1657577" y="482390"/>
                </a:lnTo>
                <a:lnTo>
                  <a:pt x="1659165" y="484882"/>
                </a:lnTo>
                <a:lnTo>
                  <a:pt x="1660072" y="487374"/>
                </a:lnTo>
                <a:lnTo>
                  <a:pt x="1660525" y="488507"/>
                </a:lnTo>
                <a:lnTo>
                  <a:pt x="1660525" y="489640"/>
                </a:lnTo>
                <a:lnTo>
                  <a:pt x="1660525" y="490547"/>
                </a:lnTo>
                <a:lnTo>
                  <a:pt x="1660298" y="491453"/>
                </a:lnTo>
                <a:lnTo>
                  <a:pt x="1659845" y="492586"/>
                </a:lnTo>
                <a:lnTo>
                  <a:pt x="1659391" y="493266"/>
                </a:lnTo>
                <a:lnTo>
                  <a:pt x="1658711" y="494172"/>
                </a:lnTo>
                <a:lnTo>
                  <a:pt x="1658031" y="495305"/>
                </a:lnTo>
                <a:lnTo>
                  <a:pt x="1655536" y="496664"/>
                </a:lnTo>
                <a:lnTo>
                  <a:pt x="1652815" y="497797"/>
                </a:lnTo>
                <a:lnTo>
                  <a:pt x="1649640" y="498703"/>
                </a:lnTo>
                <a:lnTo>
                  <a:pt x="1645557" y="499383"/>
                </a:lnTo>
                <a:lnTo>
                  <a:pt x="1640795" y="499836"/>
                </a:lnTo>
                <a:lnTo>
                  <a:pt x="1635579" y="500063"/>
                </a:lnTo>
                <a:lnTo>
                  <a:pt x="123598" y="500063"/>
                </a:lnTo>
                <a:lnTo>
                  <a:pt x="118382" y="499836"/>
                </a:lnTo>
                <a:lnTo>
                  <a:pt x="113620" y="499383"/>
                </a:lnTo>
                <a:lnTo>
                  <a:pt x="109765" y="498703"/>
                </a:lnTo>
                <a:lnTo>
                  <a:pt x="106136" y="497797"/>
                </a:lnTo>
                <a:lnTo>
                  <a:pt x="103415" y="496664"/>
                </a:lnTo>
                <a:lnTo>
                  <a:pt x="101373" y="495305"/>
                </a:lnTo>
                <a:lnTo>
                  <a:pt x="100466" y="494172"/>
                </a:lnTo>
                <a:lnTo>
                  <a:pt x="99786" y="493266"/>
                </a:lnTo>
                <a:lnTo>
                  <a:pt x="99106" y="492586"/>
                </a:lnTo>
                <a:lnTo>
                  <a:pt x="98652" y="491453"/>
                </a:lnTo>
                <a:lnTo>
                  <a:pt x="98652" y="490547"/>
                </a:lnTo>
                <a:lnTo>
                  <a:pt x="98425" y="489640"/>
                </a:lnTo>
                <a:lnTo>
                  <a:pt x="98652" y="488507"/>
                </a:lnTo>
                <a:lnTo>
                  <a:pt x="98879" y="487374"/>
                </a:lnTo>
                <a:lnTo>
                  <a:pt x="100013" y="484882"/>
                </a:lnTo>
                <a:lnTo>
                  <a:pt x="101827" y="482390"/>
                </a:lnTo>
                <a:lnTo>
                  <a:pt x="104095" y="479897"/>
                </a:lnTo>
                <a:lnTo>
                  <a:pt x="107270" y="476952"/>
                </a:lnTo>
                <a:lnTo>
                  <a:pt x="110672" y="474006"/>
                </a:lnTo>
                <a:lnTo>
                  <a:pt x="115207" y="471061"/>
                </a:lnTo>
                <a:lnTo>
                  <a:pt x="834345" y="11782"/>
                </a:lnTo>
                <a:lnTo>
                  <a:pt x="838881" y="9063"/>
                </a:lnTo>
                <a:lnTo>
                  <a:pt x="844323" y="6571"/>
                </a:lnTo>
                <a:lnTo>
                  <a:pt x="849766" y="4532"/>
                </a:lnTo>
                <a:lnTo>
                  <a:pt x="855209" y="2719"/>
                </a:lnTo>
                <a:lnTo>
                  <a:pt x="861106" y="1586"/>
                </a:lnTo>
                <a:lnTo>
                  <a:pt x="867229" y="680"/>
                </a:lnTo>
                <a:lnTo>
                  <a:pt x="87335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3" name="KSO_Shape"/>
          <p:cNvSpPr/>
          <p:nvPr/>
        </p:nvSpPr>
        <p:spPr bwMode="auto">
          <a:xfrm>
            <a:off x="6621967" y="3403086"/>
            <a:ext cx="615671" cy="457877"/>
          </a:xfrm>
          <a:custGeom>
            <a:avLst/>
            <a:gdLst>
              <a:gd name="T0" fmla="*/ 2147483646 w 99"/>
              <a:gd name="T1" fmla="*/ 2147483646 h 97"/>
              <a:gd name="T2" fmla="*/ 2147483646 w 99"/>
              <a:gd name="T3" fmla="*/ 2147483646 h 97"/>
              <a:gd name="T4" fmla="*/ 2147483646 w 99"/>
              <a:gd name="T5" fmla="*/ 2147483646 h 97"/>
              <a:gd name="T6" fmla="*/ 2147483646 w 99"/>
              <a:gd name="T7" fmla="*/ 2147483646 h 97"/>
              <a:gd name="T8" fmla="*/ 2147483646 w 99"/>
              <a:gd name="T9" fmla="*/ 2147483646 h 97"/>
              <a:gd name="T10" fmla="*/ 2147483646 w 99"/>
              <a:gd name="T11" fmla="*/ 2147483646 h 97"/>
              <a:gd name="T12" fmla="*/ 2147483646 w 99"/>
              <a:gd name="T13" fmla="*/ 2147483646 h 97"/>
              <a:gd name="T14" fmla="*/ 2147483646 w 99"/>
              <a:gd name="T15" fmla="*/ 2147483646 h 97"/>
              <a:gd name="T16" fmla="*/ 2147483646 w 99"/>
              <a:gd name="T17" fmla="*/ 2147483646 h 97"/>
              <a:gd name="T18" fmla="*/ 2147483646 w 99"/>
              <a:gd name="T19" fmla="*/ 2147483646 h 97"/>
              <a:gd name="T20" fmla="*/ 2147483646 w 99"/>
              <a:gd name="T21" fmla="*/ 2147483646 h 97"/>
              <a:gd name="T22" fmla="*/ 2147483646 w 99"/>
              <a:gd name="T23" fmla="*/ 2147483646 h 97"/>
              <a:gd name="T24" fmla="*/ 2147483646 w 99"/>
              <a:gd name="T25" fmla="*/ 2147483646 h 97"/>
              <a:gd name="T26" fmla="*/ 2147483646 w 99"/>
              <a:gd name="T27" fmla="*/ 2147483646 h 97"/>
              <a:gd name="T28" fmla="*/ 2147483646 w 99"/>
              <a:gd name="T29" fmla="*/ 2147483646 h 97"/>
              <a:gd name="T30" fmla="*/ 0 w 99"/>
              <a:gd name="T31" fmla="*/ 2147483646 h 97"/>
              <a:gd name="T32" fmla="*/ 2147483646 w 99"/>
              <a:gd name="T33" fmla="*/ 2147483646 h 97"/>
              <a:gd name="T34" fmla="*/ 2147483646 w 99"/>
              <a:gd name="T35" fmla="*/ 2147483646 h 97"/>
              <a:gd name="T36" fmla="*/ 2147483646 w 99"/>
              <a:gd name="T37" fmla="*/ 0 h 97"/>
              <a:gd name="T38" fmla="*/ 2147483646 w 99"/>
              <a:gd name="T39" fmla="*/ 2147483646 h 97"/>
              <a:gd name="T40" fmla="*/ 2147483646 w 99"/>
              <a:gd name="T41" fmla="*/ 2147483646 h 97"/>
              <a:gd name="T42" fmla="*/ 2147483646 w 99"/>
              <a:gd name="T43" fmla="*/ 2147483646 h 97"/>
              <a:gd name="T44" fmla="*/ 2147483646 w 99"/>
              <a:gd name="T45" fmla="*/ 2147483646 h 97"/>
              <a:gd name="T46" fmla="*/ 2147483646 w 99"/>
              <a:gd name="T47" fmla="*/ 2147483646 h 97"/>
              <a:gd name="T48" fmla="*/ 2147483646 w 99"/>
              <a:gd name="T49" fmla="*/ 2147483646 h 97"/>
              <a:gd name="T50" fmla="*/ 2147483646 w 99"/>
              <a:gd name="T51" fmla="*/ 2147483646 h 97"/>
              <a:gd name="T52" fmla="*/ 2147483646 w 99"/>
              <a:gd name="T53" fmla="*/ 2147483646 h 97"/>
              <a:gd name="T54" fmla="*/ 2147483646 w 99"/>
              <a:gd name="T55" fmla="*/ 2147483646 h 97"/>
              <a:gd name="T56" fmla="*/ 2147483646 w 99"/>
              <a:gd name="T57" fmla="*/ 2147483646 h 97"/>
              <a:gd name="T58" fmla="*/ 2147483646 w 99"/>
              <a:gd name="T59" fmla="*/ 2147483646 h 97"/>
              <a:gd name="T60" fmla="*/ 2147483646 w 99"/>
              <a:gd name="T61" fmla="*/ 2147483646 h 97"/>
              <a:gd name="T62" fmla="*/ 2147483646 w 99"/>
              <a:gd name="T63" fmla="*/ 2147483646 h 97"/>
              <a:gd name="T64" fmla="*/ 2147483646 w 99"/>
              <a:gd name="T65" fmla="*/ 2147483646 h 97"/>
              <a:gd name="T66" fmla="*/ 2147483646 w 99"/>
              <a:gd name="T67" fmla="*/ 2147483646 h 97"/>
              <a:gd name="T68" fmla="*/ 2147483646 w 99"/>
              <a:gd name="T69" fmla="*/ 2147483646 h 97"/>
              <a:gd name="T70" fmla="*/ 2147483646 w 99"/>
              <a:gd name="T71" fmla="*/ 2147483646 h 97"/>
              <a:gd name="T72" fmla="*/ 2147483646 w 99"/>
              <a:gd name="T73" fmla="*/ 2147483646 h 97"/>
              <a:gd name="T74" fmla="*/ 2147483646 w 99"/>
              <a:gd name="T75" fmla="*/ 2147483646 h 97"/>
              <a:gd name="T76" fmla="*/ 2147483646 w 99"/>
              <a:gd name="T77" fmla="*/ 2147483646 h 9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99" h="97">
                <a:moveTo>
                  <a:pt x="31" y="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2"/>
                  <a:pt x="50" y="23"/>
                </a:cubicBezTo>
                <a:cubicBezTo>
                  <a:pt x="50" y="28"/>
                  <a:pt x="48" y="33"/>
                  <a:pt x="44" y="37"/>
                </a:cubicBezTo>
                <a:cubicBezTo>
                  <a:pt x="37" y="30"/>
                  <a:pt x="37" y="30"/>
                  <a:pt x="37" y="30"/>
                </a:cubicBezTo>
                <a:cubicBezTo>
                  <a:pt x="38" y="27"/>
                  <a:pt x="36" y="23"/>
                  <a:pt x="34" y="20"/>
                </a:cubicBezTo>
                <a:cubicBezTo>
                  <a:pt x="31" y="17"/>
                  <a:pt x="27" y="16"/>
                  <a:pt x="24" y="16"/>
                </a:cubicBezTo>
                <a:cubicBezTo>
                  <a:pt x="17" y="9"/>
                  <a:pt x="17" y="9"/>
                  <a:pt x="17" y="9"/>
                </a:cubicBezTo>
                <a:cubicBezTo>
                  <a:pt x="21" y="6"/>
                  <a:pt x="25" y="3"/>
                  <a:pt x="31" y="1"/>
                </a:cubicBezTo>
                <a:close/>
                <a:moveTo>
                  <a:pt x="23" y="21"/>
                </a:moveTo>
                <a:cubicBezTo>
                  <a:pt x="21" y="23"/>
                  <a:pt x="21" y="27"/>
                  <a:pt x="24" y="30"/>
                </a:cubicBezTo>
                <a:cubicBezTo>
                  <a:pt x="27" y="32"/>
                  <a:pt x="31" y="33"/>
                  <a:pt x="33" y="31"/>
                </a:cubicBezTo>
                <a:cubicBezTo>
                  <a:pt x="35" y="29"/>
                  <a:pt x="34" y="25"/>
                  <a:pt x="32" y="22"/>
                </a:cubicBezTo>
                <a:cubicBezTo>
                  <a:pt x="29" y="19"/>
                  <a:pt x="25" y="18"/>
                  <a:pt x="23" y="21"/>
                </a:cubicBezTo>
                <a:close/>
                <a:moveTo>
                  <a:pt x="2" y="35"/>
                </a:moveTo>
                <a:cubicBezTo>
                  <a:pt x="1" y="36"/>
                  <a:pt x="1" y="38"/>
                  <a:pt x="0" y="40"/>
                </a:cubicBezTo>
                <a:cubicBezTo>
                  <a:pt x="48" y="88"/>
                  <a:pt x="48" y="88"/>
                  <a:pt x="48" y="88"/>
                </a:cubicBezTo>
                <a:cubicBezTo>
                  <a:pt x="70" y="97"/>
                  <a:pt x="99" y="72"/>
                  <a:pt x="89" y="47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0"/>
                  <a:pt x="37" y="1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1"/>
                  <a:pt x="54" y="22"/>
                  <a:pt x="54" y="24"/>
                </a:cubicBezTo>
                <a:cubicBezTo>
                  <a:pt x="54" y="31"/>
                  <a:pt x="50" y="38"/>
                  <a:pt x="44" y="44"/>
                </a:cubicBezTo>
                <a:cubicBezTo>
                  <a:pt x="39" y="49"/>
                  <a:pt x="32" y="52"/>
                  <a:pt x="25" y="53"/>
                </a:cubicBezTo>
                <a:cubicBezTo>
                  <a:pt x="24" y="53"/>
                  <a:pt x="22" y="53"/>
                  <a:pt x="21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12" y="14"/>
                </a:moveTo>
                <a:cubicBezTo>
                  <a:pt x="8" y="18"/>
                  <a:pt x="5" y="23"/>
                  <a:pt x="3" y="2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9" y="48"/>
                  <a:pt x="35" y="46"/>
                  <a:pt x="39" y="42"/>
                </a:cubicBezTo>
                <a:cubicBezTo>
                  <a:pt x="32" y="35"/>
                  <a:pt x="32" y="35"/>
                  <a:pt x="32" y="35"/>
                </a:cubicBezTo>
                <a:cubicBezTo>
                  <a:pt x="29" y="36"/>
                  <a:pt x="25" y="34"/>
                  <a:pt x="22" y="31"/>
                </a:cubicBezTo>
                <a:cubicBezTo>
                  <a:pt x="19" y="28"/>
                  <a:pt x="18" y="24"/>
                  <a:pt x="18" y="21"/>
                </a:cubicBezTo>
                <a:lnTo>
                  <a:pt x="12" y="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4" name="KSO_Shape"/>
          <p:cNvSpPr/>
          <p:nvPr/>
        </p:nvSpPr>
        <p:spPr bwMode="auto">
          <a:xfrm>
            <a:off x="6610228" y="4459831"/>
            <a:ext cx="525928" cy="467082"/>
          </a:xfrm>
          <a:custGeom>
            <a:avLst/>
            <a:gdLst>
              <a:gd name="T0" fmla="*/ 381408390 w 6190"/>
              <a:gd name="T1" fmla="*/ 48095465 h 4291"/>
              <a:gd name="T2" fmla="*/ 398361967 w 6190"/>
              <a:gd name="T3" fmla="*/ 65137202 h 4291"/>
              <a:gd name="T4" fmla="*/ 398361967 w 6190"/>
              <a:gd name="T5" fmla="*/ 340645740 h 4291"/>
              <a:gd name="T6" fmla="*/ 243222337 w 6190"/>
              <a:gd name="T7" fmla="*/ 340645740 h 4291"/>
              <a:gd name="T8" fmla="*/ 243222337 w 6190"/>
              <a:gd name="T9" fmla="*/ 352290696 h 4291"/>
              <a:gd name="T10" fmla="*/ 255534977 w 6190"/>
              <a:gd name="T11" fmla="*/ 354089520 h 4291"/>
              <a:gd name="T12" fmla="*/ 267942405 w 6190"/>
              <a:gd name="T13" fmla="*/ 356456556 h 4291"/>
              <a:gd name="T14" fmla="*/ 280444621 w 6190"/>
              <a:gd name="T15" fmla="*/ 359202195 h 4291"/>
              <a:gd name="T16" fmla="*/ 292852049 w 6190"/>
              <a:gd name="T17" fmla="*/ 362515737 h 4291"/>
              <a:gd name="T18" fmla="*/ 305259477 w 6190"/>
              <a:gd name="T19" fmla="*/ 366208191 h 4291"/>
              <a:gd name="T20" fmla="*/ 317666598 w 6190"/>
              <a:gd name="T21" fmla="*/ 370563353 h 4291"/>
              <a:gd name="T22" fmla="*/ 330074026 w 6190"/>
              <a:gd name="T23" fmla="*/ 375391922 h 4291"/>
              <a:gd name="T24" fmla="*/ 342481454 w 6190"/>
              <a:gd name="T25" fmla="*/ 380693590 h 4291"/>
              <a:gd name="T26" fmla="*/ 342481454 w 6190"/>
              <a:gd name="T27" fmla="*/ 406256349 h 4291"/>
              <a:gd name="T28" fmla="*/ 59858547 w 6190"/>
              <a:gd name="T29" fmla="*/ 406256349 h 4291"/>
              <a:gd name="T30" fmla="*/ 59858547 w 6190"/>
              <a:gd name="T31" fmla="*/ 380693590 h 4291"/>
              <a:gd name="T32" fmla="*/ 65920078 w 6190"/>
              <a:gd name="T33" fmla="*/ 378232057 h 4291"/>
              <a:gd name="T34" fmla="*/ 77853872 w 6190"/>
              <a:gd name="T35" fmla="*/ 373593097 h 4291"/>
              <a:gd name="T36" fmla="*/ 89882455 w 6190"/>
              <a:gd name="T37" fmla="*/ 369332432 h 4291"/>
              <a:gd name="T38" fmla="*/ 101816249 w 6190"/>
              <a:gd name="T39" fmla="*/ 365545482 h 4291"/>
              <a:gd name="T40" fmla="*/ 113939620 w 6190"/>
              <a:gd name="T41" fmla="*/ 362137135 h 4291"/>
              <a:gd name="T42" fmla="*/ 125967894 w 6190"/>
              <a:gd name="T43" fmla="*/ 359107390 h 4291"/>
              <a:gd name="T44" fmla="*/ 137901688 w 6190"/>
              <a:gd name="T45" fmla="*/ 356456556 h 4291"/>
              <a:gd name="T46" fmla="*/ 150025059 w 6190"/>
              <a:gd name="T47" fmla="*/ 354373626 h 4291"/>
              <a:gd name="T48" fmla="*/ 155992110 w 6190"/>
              <a:gd name="T49" fmla="*/ 340645740 h 4291"/>
              <a:gd name="T50" fmla="*/ 0 w 6190"/>
              <a:gd name="T51" fmla="*/ 340645740 h 4291"/>
              <a:gd name="T52" fmla="*/ 0 w 6190"/>
              <a:gd name="T53" fmla="*/ 65137202 h 4291"/>
              <a:gd name="T54" fmla="*/ 16953577 w 6190"/>
              <a:gd name="T55" fmla="*/ 48095465 h 4291"/>
              <a:gd name="T56" fmla="*/ 420335326 w 6190"/>
              <a:gd name="T57" fmla="*/ 406256349 h 4291"/>
              <a:gd name="T58" fmla="*/ 586272213 w 6190"/>
              <a:gd name="T59" fmla="*/ 0 h 4291"/>
              <a:gd name="T60" fmla="*/ 420335326 w 6190"/>
              <a:gd name="T61" fmla="*/ 406256349 h 4291"/>
              <a:gd name="T62" fmla="*/ 441266937 w 6190"/>
              <a:gd name="T63" fmla="*/ 35408890 h 4291"/>
              <a:gd name="T64" fmla="*/ 568276888 w 6190"/>
              <a:gd name="T65" fmla="*/ 74889145 h 4291"/>
              <a:gd name="T66" fmla="*/ 441266937 w 6190"/>
              <a:gd name="T67" fmla="*/ 35408890 h 4291"/>
              <a:gd name="T68" fmla="*/ 441266937 w 6190"/>
              <a:gd name="T69" fmla="*/ 97043248 h 4291"/>
              <a:gd name="T70" fmla="*/ 568276888 w 6190"/>
              <a:gd name="T71" fmla="*/ 136712804 h 4291"/>
              <a:gd name="T72" fmla="*/ 441266937 w 6190"/>
              <a:gd name="T73" fmla="*/ 97043248 h 4291"/>
              <a:gd name="T74" fmla="*/ 440604034 w 6190"/>
              <a:gd name="T75" fmla="*/ 170228065 h 4291"/>
              <a:gd name="T76" fmla="*/ 483224639 w 6190"/>
              <a:gd name="T77" fmla="*/ 200808694 h 4291"/>
              <a:gd name="T78" fmla="*/ 440604034 w 6190"/>
              <a:gd name="T79" fmla="*/ 170228065 h 4291"/>
              <a:gd name="T80" fmla="*/ 440604034 w 6190"/>
              <a:gd name="T81" fmla="*/ 219365150 h 4291"/>
              <a:gd name="T82" fmla="*/ 483224639 w 6190"/>
              <a:gd name="T83" fmla="*/ 249945779 h 4291"/>
              <a:gd name="T84" fmla="*/ 440604034 w 6190"/>
              <a:gd name="T85" fmla="*/ 219365150 h 4291"/>
              <a:gd name="T86" fmla="*/ 364360025 w 6190"/>
              <a:gd name="T87" fmla="*/ 82179246 h 4291"/>
              <a:gd name="T88" fmla="*/ 34001942 w 6190"/>
              <a:gd name="T89" fmla="*/ 306562266 h 4291"/>
              <a:gd name="T90" fmla="*/ 364360025 w 6190"/>
              <a:gd name="T91" fmla="*/ 82179246 h 429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190" h="4291">
                <a:moveTo>
                  <a:pt x="179" y="508"/>
                </a:moveTo>
                <a:lnTo>
                  <a:pt x="4027" y="508"/>
                </a:lnTo>
                <a:lnTo>
                  <a:pt x="4206" y="508"/>
                </a:lnTo>
                <a:lnTo>
                  <a:pt x="4206" y="688"/>
                </a:lnTo>
                <a:lnTo>
                  <a:pt x="4206" y="3418"/>
                </a:lnTo>
                <a:lnTo>
                  <a:pt x="4206" y="3598"/>
                </a:lnTo>
                <a:lnTo>
                  <a:pt x="4027" y="3598"/>
                </a:lnTo>
                <a:lnTo>
                  <a:pt x="2568" y="3598"/>
                </a:lnTo>
                <a:lnTo>
                  <a:pt x="2568" y="3721"/>
                </a:lnTo>
                <a:lnTo>
                  <a:pt x="2634" y="3731"/>
                </a:lnTo>
                <a:lnTo>
                  <a:pt x="2698" y="3740"/>
                </a:lnTo>
                <a:lnTo>
                  <a:pt x="2764" y="3752"/>
                </a:lnTo>
                <a:lnTo>
                  <a:pt x="2829" y="3765"/>
                </a:lnTo>
                <a:lnTo>
                  <a:pt x="2895" y="3779"/>
                </a:lnTo>
                <a:lnTo>
                  <a:pt x="2961" y="3794"/>
                </a:lnTo>
                <a:lnTo>
                  <a:pt x="3026" y="3811"/>
                </a:lnTo>
                <a:lnTo>
                  <a:pt x="3092" y="3829"/>
                </a:lnTo>
                <a:lnTo>
                  <a:pt x="3157" y="3848"/>
                </a:lnTo>
                <a:lnTo>
                  <a:pt x="3223" y="3868"/>
                </a:lnTo>
                <a:lnTo>
                  <a:pt x="3288" y="3891"/>
                </a:lnTo>
                <a:lnTo>
                  <a:pt x="3354" y="3914"/>
                </a:lnTo>
                <a:lnTo>
                  <a:pt x="3419" y="3938"/>
                </a:lnTo>
                <a:lnTo>
                  <a:pt x="3485" y="3965"/>
                </a:lnTo>
                <a:lnTo>
                  <a:pt x="3550" y="3993"/>
                </a:lnTo>
                <a:lnTo>
                  <a:pt x="3616" y="4021"/>
                </a:lnTo>
                <a:lnTo>
                  <a:pt x="3616" y="4291"/>
                </a:lnTo>
                <a:lnTo>
                  <a:pt x="632" y="4291"/>
                </a:lnTo>
                <a:lnTo>
                  <a:pt x="632" y="4021"/>
                </a:lnTo>
                <a:lnTo>
                  <a:pt x="696" y="3995"/>
                </a:lnTo>
                <a:lnTo>
                  <a:pt x="758" y="3970"/>
                </a:lnTo>
                <a:lnTo>
                  <a:pt x="822" y="3946"/>
                </a:lnTo>
                <a:lnTo>
                  <a:pt x="885" y="3924"/>
                </a:lnTo>
                <a:lnTo>
                  <a:pt x="949" y="3901"/>
                </a:lnTo>
                <a:lnTo>
                  <a:pt x="1013" y="3881"/>
                </a:lnTo>
                <a:lnTo>
                  <a:pt x="1075" y="3861"/>
                </a:lnTo>
                <a:lnTo>
                  <a:pt x="1139" y="3843"/>
                </a:lnTo>
                <a:lnTo>
                  <a:pt x="1203" y="3825"/>
                </a:lnTo>
                <a:lnTo>
                  <a:pt x="1266" y="3809"/>
                </a:lnTo>
                <a:lnTo>
                  <a:pt x="1330" y="3793"/>
                </a:lnTo>
                <a:lnTo>
                  <a:pt x="1394" y="3779"/>
                </a:lnTo>
                <a:lnTo>
                  <a:pt x="1456" y="3765"/>
                </a:lnTo>
                <a:lnTo>
                  <a:pt x="1520" y="3753"/>
                </a:lnTo>
                <a:lnTo>
                  <a:pt x="1584" y="3743"/>
                </a:lnTo>
                <a:lnTo>
                  <a:pt x="1647" y="3733"/>
                </a:lnTo>
                <a:lnTo>
                  <a:pt x="1647" y="3598"/>
                </a:lnTo>
                <a:lnTo>
                  <a:pt x="179" y="3598"/>
                </a:lnTo>
                <a:lnTo>
                  <a:pt x="0" y="3598"/>
                </a:lnTo>
                <a:lnTo>
                  <a:pt x="0" y="3418"/>
                </a:lnTo>
                <a:lnTo>
                  <a:pt x="0" y="688"/>
                </a:lnTo>
                <a:lnTo>
                  <a:pt x="0" y="508"/>
                </a:lnTo>
                <a:lnTo>
                  <a:pt x="179" y="508"/>
                </a:lnTo>
                <a:close/>
                <a:moveTo>
                  <a:pt x="4438" y="4291"/>
                </a:moveTo>
                <a:lnTo>
                  <a:pt x="6190" y="4291"/>
                </a:lnTo>
                <a:lnTo>
                  <a:pt x="6190" y="0"/>
                </a:lnTo>
                <a:lnTo>
                  <a:pt x="4438" y="0"/>
                </a:lnTo>
                <a:lnTo>
                  <a:pt x="4438" y="4291"/>
                </a:lnTo>
                <a:close/>
                <a:moveTo>
                  <a:pt x="4659" y="374"/>
                </a:moveTo>
                <a:lnTo>
                  <a:pt x="6000" y="374"/>
                </a:lnTo>
                <a:lnTo>
                  <a:pt x="6000" y="791"/>
                </a:lnTo>
                <a:lnTo>
                  <a:pt x="4659" y="791"/>
                </a:lnTo>
                <a:lnTo>
                  <a:pt x="4659" y="374"/>
                </a:lnTo>
                <a:close/>
                <a:moveTo>
                  <a:pt x="4659" y="1025"/>
                </a:moveTo>
                <a:lnTo>
                  <a:pt x="6000" y="1025"/>
                </a:lnTo>
                <a:lnTo>
                  <a:pt x="6000" y="1444"/>
                </a:lnTo>
                <a:lnTo>
                  <a:pt x="4659" y="1444"/>
                </a:lnTo>
                <a:lnTo>
                  <a:pt x="4659" y="1025"/>
                </a:lnTo>
                <a:close/>
                <a:moveTo>
                  <a:pt x="4652" y="1798"/>
                </a:moveTo>
                <a:lnTo>
                  <a:pt x="5102" y="1798"/>
                </a:lnTo>
                <a:lnTo>
                  <a:pt x="5102" y="2121"/>
                </a:lnTo>
                <a:lnTo>
                  <a:pt x="4652" y="2121"/>
                </a:lnTo>
                <a:lnTo>
                  <a:pt x="4652" y="1798"/>
                </a:lnTo>
                <a:close/>
                <a:moveTo>
                  <a:pt x="4652" y="2317"/>
                </a:moveTo>
                <a:lnTo>
                  <a:pt x="5102" y="2317"/>
                </a:lnTo>
                <a:lnTo>
                  <a:pt x="5102" y="2640"/>
                </a:lnTo>
                <a:lnTo>
                  <a:pt x="4652" y="2640"/>
                </a:lnTo>
                <a:lnTo>
                  <a:pt x="4652" y="2317"/>
                </a:lnTo>
                <a:close/>
                <a:moveTo>
                  <a:pt x="3847" y="868"/>
                </a:moveTo>
                <a:lnTo>
                  <a:pt x="359" y="868"/>
                </a:lnTo>
                <a:lnTo>
                  <a:pt x="359" y="3238"/>
                </a:lnTo>
                <a:lnTo>
                  <a:pt x="3847" y="3238"/>
                </a:lnTo>
                <a:lnTo>
                  <a:pt x="3847" y="8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6" name="MH_Text_1"/>
          <p:cNvSpPr/>
          <p:nvPr>
            <p:custDataLst>
              <p:tags r:id="rId13"/>
            </p:custDataLst>
          </p:nvPr>
        </p:nvSpPr>
        <p:spPr bwMode="auto">
          <a:xfrm>
            <a:off x="12190237" y="1726990"/>
            <a:ext cx="1654252" cy="2995563"/>
          </a:xfrm>
          <a:custGeom>
            <a:avLst/>
            <a:gdLst>
              <a:gd name="T0" fmla="*/ 0 w 1295400"/>
              <a:gd name="T1" fmla="*/ 0 h 2074333"/>
              <a:gd name="T2" fmla="*/ 2112895 w 1295400"/>
              <a:gd name="T3" fmla="*/ 0 h 2074333"/>
              <a:gd name="T4" fmla="*/ 2112895 w 1295400"/>
              <a:gd name="T5" fmla="*/ 3225415 h 2074333"/>
              <a:gd name="T6" fmla="*/ 1954069 w 1295400"/>
              <a:gd name="T7" fmla="*/ 3384282 h 2074333"/>
              <a:gd name="T8" fmla="*/ 158826 w 1295400"/>
              <a:gd name="T9" fmla="*/ 3384282 h 2074333"/>
              <a:gd name="T10" fmla="*/ 0 w 1295400"/>
              <a:gd name="T11" fmla="*/ 3225415 h 207433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95400"/>
              <a:gd name="T19" fmla="*/ 0 h 2074333"/>
              <a:gd name="T20" fmla="*/ 1295400 w 1295400"/>
              <a:gd name="T21" fmla="*/ 2074333 h 207433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95400" h="2074333">
                <a:moveTo>
                  <a:pt x="0" y="0"/>
                </a:moveTo>
                <a:lnTo>
                  <a:pt x="1295400" y="0"/>
                </a:lnTo>
                <a:lnTo>
                  <a:pt x="1295400" y="1976958"/>
                </a:lnTo>
                <a:cubicBezTo>
                  <a:pt x="1295400" y="2030737"/>
                  <a:pt x="1251804" y="2074333"/>
                  <a:pt x="1198025" y="2074333"/>
                </a:cubicBezTo>
                <a:lnTo>
                  <a:pt x="97375" y="2074333"/>
                </a:lnTo>
                <a:cubicBezTo>
                  <a:pt x="43596" y="2074333"/>
                  <a:pt x="0" y="2030737"/>
                  <a:pt x="0" y="197695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rgbClr val="FFFFFF"/>
                </a:solidFill>
              </a:rPr>
              <a:t>为财政减轻负担、为百姓提供便利是平台</a:t>
            </a:r>
            <a:r>
              <a:rPr lang="zh-CN" altLang="en-US" dirty="0" smtClean="0">
                <a:solidFill>
                  <a:srgbClr val="FFFFFF"/>
                </a:solidFill>
              </a:rPr>
              <a:t>的目标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315" y="1656715"/>
            <a:ext cx="51066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思路：基于电子政务的互联网</a:t>
            </a:r>
            <a:r>
              <a:rPr lang="en-US" altLang="zh-CN" sz="3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+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收缴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400" y="3178810"/>
            <a:ext cx="58439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把最好的资源、平台、智慧最有效地利用起来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000" y="228600"/>
            <a:ext cx="1676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3.2.1</a:t>
            </a:r>
            <a:endParaRPr lang="en-US" altLang="zh-CN"/>
          </a:p>
          <a:p>
            <a:endParaRPr lang="en-US" altLang="zh-CN"/>
          </a:p>
        </p:txBody>
      </p:sp>
      <p:pic>
        <p:nvPicPr>
          <p:cNvPr id="3077" name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881813" y="5659438"/>
            <a:ext cx="5170487" cy="968375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bldLvl="0" animBg="1"/>
      <p:bldP spid="97" grpId="0"/>
      <p:bldP spid="100" grpId="0" bldLvl="0" animBg="1"/>
      <p:bldP spid="101" grpId="0"/>
      <p:bldP spid="104" grpId="0"/>
      <p:bldP spid="106" grpId="0" bldLvl="0" animBg="1"/>
      <p:bldP spid="108" grpId="0"/>
      <p:bldP spid="110" grpId="0" bldLvl="0" animBg="1"/>
      <p:bldP spid="111" grpId="0" bldLvl="0" animBg="1"/>
      <p:bldP spid="112" grpId="0" bldLvl="0" animBg="1"/>
      <p:bldP spid="113" grpId="0" bldLvl="0" animBg="1"/>
      <p:bldP spid="114" grpId="0" bldLvl="0" animBg="1"/>
      <p:bldP spid="46" grpId="0" bldLvl="0" animBg="1"/>
      <p:bldP spid="5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6550" y="315595"/>
            <a:ext cx="2421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升级前：</a:t>
            </a:r>
            <a:endParaRPr lang="zh-CN" altLang="en-US" sz="2400"/>
          </a:p>
        </p:txBody>
      </p:sp>
      <p:pic>
        <p:nvPicPr>
          <p:cNvPr id="4" name="图片 3" descr="IMG_11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550" y="985520"/>
            <a:ext cx="3300730" cy="55168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25490" y="210185"/>
            <a:ext cx="1145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升级后：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4368800" y="1144905"/>
            <a:ext cx="340931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升级要点：</a:t>
            </a:r>
            <a:endParaRPr lang="zh-CN" altLang="en-US" sz="2000"/>
          </a:p>
          <a:p>
            <a:endParaRPr lang="zh-CN" altLang="en-US" sz="2000"/>
          </a:p>
          <a:p>
            <a:r>
              <a:rPr lang="en-US" altLang="zh-CN" sz="2000"/>
              <a:t>1</a:t>
            </a:r>
            <a:r>
              <a:rPr lang="zh-CN" altLang="en-US" sz="2000"/>
              <a:t>、紧跟改革方向，引入缴款码缴费</a:t>
            </a:r>
            <a:endParaRPr lang="zh-CN" altLang="en-US" sz="2000"/>
          </a:p>
          <a:p>
            <a:endParaRPr lang="zh-CN" altLang="en-US" sz="2000"/>
          </a:p>
          <a:p>
            <a:r>
              <a:rPr lang="en-US" altLang="zh-CN" sz="2000"/>
              <a:t>2</a:t>
            </a:r>
            <a:r>
              <a:rPr lang="zh-CN" altLang="en-US" sz="2000"/>
              <a:t>、业务扩展，不局限于教育缴费</a:t>
            </a:r>
            <a:endParaRPr lang="zh-CN" altLang="en-US" sz="2000"/>
          </a:p>
          <a:p>
            <a:endParaRPr lang="zh-CN" altLang="en-US" sz="2000"/>
          </a:p>
          <a:p>
            <a:r>
              <a:rPr lang="en-US" altLang="zh-CN" sz="2000"/>
              <a:t>3</a:t>
            </a:r>
            <a:r>
              <a:rPr lang="zh-CN" altLang="en-US" sz="2000"/>
              <a:t>、界面更美观、更友好</a:t>
            </a:r>
            <a:endParaRPr lang="zh-CN" altLang="en-US" sz="2000"/>
          </a:p>
        </p:txBody>
      </p:sp>
      <p:sp>
        <p:nvSpPr>
          <p:cNvPr id="9" name="文本框 8"/>
          <p:cNvSpPr txBox="1"/>
          <p:nvPr/>
        </p:nvSpPr>
        <p:spPr>
          <a:xfrm>
            <a:off x="381000" y="91440"/>
            <a:ext cx="10363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3.2.2</a:t>
            </a:r>
            <a:endParaRPr lang="en-US" altLang="zh-CN"/>
          </a:p>
          <a:p>
            <a:endParaRPr lang="en-US" altLang="zh-CN"/>
          </a:p>
        </p:txBody>
      </p:sp>
      <p:pic>
        <p:nvPicPr>
          <p:cNvPr id="7170" name="图片 2" descr="2首页-部门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3705" y="736600"/>
            <a:ext cx="3747135" cy="57651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IMG_11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760" y="816610"/>
            <a:ext cx="3434080" cy="56629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84655" y="130810"/>
            <a:ext cx="14217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升级前：</a:t>
            </a:r>
            <a:endParaRPr lang="zh-CN" altLang="en-US" sz="2400"/>
          </a:p>
        </p:txBody>
      </p:sp>
      <p:pic>
        <p:nvPicPr>
          <p:cNvPr id="7" name="图片 6" descr="3行政区划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6530" y="817880"/>
            <a:ext cx="3272155" cy="56635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03800" y="130810"/>
            <a:ext cx="2185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升级后：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3907790" y="1329055"/>
            <a:ext cx="1210310" cy="19069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升级要点：</a:t>
            </a:r>
            <a:endParaRPr lang="zh-CN" altLang="en-US" sz="2000"/>
          </a:p>
          <a:p>
            <a:endParaRPr lang="zh-CN" altLang="en-US" sz="2000"/>
          </a:p>
          <a:p>
            <a:endParaRPr lang="zh-CN" altLang="en-US" sz="2000"/>
          </a:p>
          <a:p>
            <a:r>
              <a:rPr lang="en-US" altLang="zh-CN" sz="2000"/>
              <a:t>4</a:t>
            </a:r>
            <a:r>
              <a:rPr lang="zh-CN" altLang="en-US" sz="2000"/>
              <a:t>、分类更科学</a:t>
            </a:r>
            <a:endParaRPr lang="zh-CN" altLang="en-US" sz="2000"/>
          </a:p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59080" y="121920"/>
            <a:ext cx="11125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3.2.3</a:t>
            </a:r>
            <a:endParaRPr lang="en-US" altLang="zh-CN"/>
          </a:p>
        </p:txBody>
      </p:sp>
      <p:pic>
        <p:nvPicPr>
          <p:cNvPr id="3" name="图片 2" descr="5学校列表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9985" y="817880"/>
            <a:ext cx="3141345" cy="56610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5534060" y="5511591"/>
            <a:ext cx="1400622" cy="37860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69000"/>
                </a:scheme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</a:gsLst>
            <a:lin ang="4800000" scaled="0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376211" y="2102270"/>
            <a:ext cx="2231741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48975" y="307818"/>
            <a:ext cx="40690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三、平台建设进展</a:t>
            </a:r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 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6175" y="1187450"/>
            <a:ext cx="41960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3.3  PC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端征缴服务平台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四大改造重点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58950" y="2409190"/>
            <a:ext cx="8950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、完善数据分析功能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、实现电子退付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、医疗票据电子化管理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、缴库电子化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7" name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1813" y="5659438"/>
            <a:ext cx="5170487" cy="968375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846545" y="393958"/>
            <a:ext cx="5117930" cy="1076325"/>
            <a:chOff x="241289" y="329522"/>
            <a:chExt cx="5117930" cy="1076325"/>
          </a:xfrm>
        </p:grpSpPr>
        <p:sp>
          <p:nvSpPr>
            <p:cNvPr id="42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endPara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41289" y="329522"/>
              <a:ext cx="5117930" cy="1076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强大的数据采集和统计分析功能</a:t>
              </a:r>
              <a:endParaRPr lang="zh-CN" altLang="en-US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4" name="圆角矩形 43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482178" y="2608288"/>
            <a:ext cx="2317523" cy="2188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非税大数据中心</a:t>
            </a:r>
            <a:endParaRPr lang="zh-CN" altLang="en-US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10" name="直接连接符 9"/>
          <p:cNvCxnSpPr>
            <a:stCxn id="7" idx="1"/>
          </p:cNvCxnSpPr>
          <p:nvPr/>
        </p:nvCxnSpPr>
        <p:spPr>
          <a:xfrm flipH="1" flipV="1">
            <a:off x="4257207" y="2203554"/>
            <a:ext cx="564364" cy="725242"/>
          </a:xfrm>
          <a:prstGeom prst="line">
            <a:avLst/>
          </a:prstGeom>
          <a:ln w="38100"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299491" y="2203554"/>
            <a:ext cx="295771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123069" y="1557223"/>
            <a:ext cx="5516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市县非税</a:t>
            </a:r>
            <a:r>
              <a:rPr lang="zh-CN" altLang="zh-CN" sz="20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收入执收</a:t>
            </a:r>
            <a:r>
              <a:rPr lang="zh-CN" altLang="zh-CN" sz="20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信息、缴库信息、分成信息等</a:t>
            </a:r>
            <a:endParaRPr lang="zh-CN" altLang="zh-CN" sz="20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19" name="直接箭头连接符 18"/>
          <p:cNvCxnSpPr>
            <a:stCxn id="7" idx="7"/>
          </p:cNvCxnSpPr>
          <p:nvPr/>
        </p:nvCxnSpPr>
        <p:spPr>
          <a:xfrm flipV="1">
            <a:off x="6460308" y="2203554"/>
            <a:ext cx="645030" cy="72524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105338" y="2203554"/>
            <a:ext cx="287811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7105337" y="900340"/>
            <a:ext cx="3738880" cy="1322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非税收入预算执行情况</a:t>
            </a:r>
            <a:r>
              <a:rPr lang="zh-CN" altLang="zh-CN" sz="20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</a:t>
            </a:r>
            <a:endParaRPr lang="zh-CN" altLang="zh-CN" sz="2000" dirty="0" smtClean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zh-CN" sz="20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非税收入重点项目执收情况</a:t>
            </a:r>
            <a:r>
              <a:rPr lang="zh-CN" altLang="zh-CN" sz="20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</a:t>
            </a:r>
            <a:endParaRPr lang="zh-CN" altLang="zh-CN" sz="2000" dirty="0" smtClean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zh-CN" sz="20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水利建设基金计提与划转情况表</a:t>
            </a:r>
            <a:endParaRPr lang="zh-CN" altLang="zh-CN" sz="20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......</a:t>
            </a:r>
            <a:endParaRPr lang="en-US" altLang="zh-CN" sz="20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828679" y="2265587"/>
            <a:ext cx="1109272" cy="944381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查询统计</a:t>
            </a:r>
            <a:endParaRPr lang="zh-CN" altLang="en-US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372906" y="2203554"/>
            <a:ext cx="1109272" cy="944381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数据来源</a:t>
            </a:r>
            <a:endParaRPr lang="zh-CN" altLang="en-US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48" name="直接连接符 47"/>
          <p:cNvCxnSpPr>
            <a:stCxn id="7" idx="3"/>
          </p:cNvCxnSpPr>
          <p:nvPr/>
        </p:nvCxnSpPr>
        <p:spPr>
          <a:xfrm flipH="1">
            <a:off x="4257207" y="4476343"/>
            <a:ext cx="564364" cy="563737"/>
          </a:xfrm>
          <a:prstGeom prst="line">
            <a:avLst/>
          </a:prstGeom>
          <a:ln w="381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1385322" y="5036695"/>
            <a:ext cx="295771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1966789" y="5134805"/>
            <a:ext cx="2722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省直执收单位业务系统</a:t>
            </a:r>
            <a:endParaRPr lang="zh-CN" altLang="en-US" sz="2000" dirty="0" smtClean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430117" y="4092314"/>
            <a:ext cx="1109272" cy="944381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数据交互</a:t>
            </a:r>
            <a:endParaRPr lang="zh-CN" altLang="en-US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6854" y="399268"/>
            <a:ext cx="817880" cy="70675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2000" dirty="0">
                <a:solidFill>
                  <a:srgbClr val="18478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3.3.1</a:t>
            </a:r>
            <a:endParaRPr lang="en-US" altLang="zh-CN" sz="2000" dirty="0">
              <a:solidFill>
                <a:srgbClr val="18478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altLang="zh-CN" sz="2000" dirty="0">
              <a:solidFill>
                <a:srgbClr val="18478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3315" y="2825750"/>
            <a:ext cx="24225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ETL</a:t>
            </a:r>
            <a:r>
              <a:rPr lang="zh-CN" altLang="en-US"/>
              <a:t>工具实现数据自动汇集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77620" y="3724910"/>
            <a:ext cx="20275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数据采集全过程监控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760335" y="3102610"/>
            <a:ext cx="19742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专用的报表工具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846545" y="393958"/>
            <a:ext cx="5117930" cy="592217"/>
            <a:chOff x="241289" y="329522"/>
            <a:chExt cx="5117930" cy="592217"/>
          </a:xfrm>
        </p:grpSpPr>
        <p:sp>
          <p:nvSpPr>
            <p:cNvPr id="42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endPara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41289" y="329522"/>
              <a:ext cx="5117930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实现收入电子退付</a:t>
              </a:r>
              <a:endPara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4" name="圆角矩形 43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86854" y="399268"/>
            <a:ext cx="817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18478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3.3.2</a:t>
            </a:r>
            <a:endParaRPr lang="en-US" altLang="zh-CN" sz="2000" dirty="0">
              <a:solidFill>
                <a:srgbClr val="18478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482762" y="4216273"/>
            <a:ext cx="398925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实现退付的“电子化”</a:t>
            </a:r>
            <a:endParaRPr lang="en-US" altLang="zh-CN" sz="24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/>
            <a:endParaRPr lang="en-US" altLang="zh-CN" sz="24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/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/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以信息流动替代人的奔波，提高工作效率</a:t>
            </a:r>
            <a:endParaRPr lang="en-US" altLang="zh-CN" sz="24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Rectangle 4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图示 5"/>
          <p:cNvGraphicFramePr/>
          <p:nvPr/>
        </p:nvGraphicFramePr>
        <p:xfrm>
          <a:off x="2653259" y="3028013"/>
          <a:ext cx="184731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9" name="图示 8"/>
          <p:cNvGraphicFramePr/>
          <p:nvPr/>
        </p:nvGraphicFramePr>
        <p:xfrm>
          <a:off x="802737" y="3886488"/>
          <a:ext cx="184731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3" name="右箭头 12"/>
          <p:cNvSpPr/>
          <p:nvPr/>
        </p:nvSpPr>
        <p:spPr>
          <a:xfrm>
            <a:off x="3446139" y="4216273"/>
            <a:ext cx="1918741" cy="6001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3459091" y="5415486"/>
            <a:ext cx="1918741" cy="6001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1_副本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89735" y="1609090"/>
            <a:ext cx="8811895" cy="22771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846545" y="393958"/>
            <a:ext cx="5117930" cy="592217"/>
            <a:chOff x="241289" y="329522"/>
            <a:chExt cx="5117930" cy="592217"/>
          </a:xfrm>
        </p:grpSpPr>
        <p:sp>
          <p:nvSpPr>
            <p:cNvPr id="42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endPara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41289" y="329522"/>
              <a:ext cx="511793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医疗票据电子化管理</a:t>
              </a:r>
              <a:endPara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4" name="圆角矩形 43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86854" y="399268"/>
            <a:ext cx="817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18478F"/>
                </a:solidFill>
                <a:latin typeface="仿宋" panose="02010609060101010101" pitchFamily="49" charset="-122"/>
                <a:ea typeface="仿宋" panose="02010609060101010101" pitchFamily="49" charset="-122"/>
                <a:cs typeface="Open Sans" panose="020B0606030504020204" pitchFamily="34" charset="0"/>
              </a:rPr>
              <a:t>3.3.3</a:t>
            </a:r>
            <a:endParaRPr lang="en-US" altLang="zh-CN" sz="2000" dirty="0" smtClean="0">
              <a:solidFill>
                <a:srgbClr val="18478F"/>
              </a:solidFill>
              <a:latin typeface="仿宋" panose="02010609060101010101" pitchFamily="49" charset="-122"/>
              <a:ea typeface="仿宋" panose="020106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703071" y="1937767"/>
            <a:ext cx="39892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zh-CN" altLang="zh-CN" sz="2400" dirty="0">
                <a:latin typeface="仿宋" panose="02010609060101010101" pitchFamily="49" charset="-122"/>
                <a:ea typeface="仿宋" panose="02010609060101010101" pitchFamily="49" charset="-122"/>
              </a:rPr>
              <a:t>省非税系统与省卫生计生委信息系统对接</a:t>
            </a:r>
            <a:r>
              <a:rPr lang="zh-CN" altLang="zh-CN" sz="2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，实现各</a:t>
            </a:r>
            <a:r>
              <a:rPr lang="zh-CN" altLang="zh-CN" sz="2400" dirty="0">
                <a:latin typeface="仿宋" panose="02010609060101010101" pitchFamily="49" charset="-122"/>
                <a:ea typeface="仿宋" panose="02010609060101010101" pitchFamily="49" charset="-122"/>
              </a:rPr>
              <a:t>医疗机构用票信息实时共享</a:t>
            </a:r>
            <a:r>
              <a:rPr lang="zh-CN" altLang="zh-CN" sz="2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sz="24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zh-CN" altLang="zh-CN" sz="2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并</a:t>
            </a:r>
            <a:r>
              <a:rPr lang="zh-CN" altLang="zh-CN" sz="2400" dirty="0">
                <a:latin typeface="仿宋" panose="02010609060101010101" pitchFamily="49" charset="-122"/>
                <a:ea typeface="仿宋" panose="02010609060101010101" pitchFamily="49" charset="-122"/>
              </a:rPr>
              <a:t>按照票据信息级次分发至对应的财政部门非税系统，完成各级地市非税系统医疗票据的自动核销、查询统计等功能。</a:t>
            </a:r>
            <a:endParaRPr lang="zh-CN" altLang="en-US" sz="2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56731" y="1207085"/>
          <a:ext cx="6379630" cy="54942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8" name="Visio" r:id="rId1" imgW="6769100" imgH="6807200" progId="Visio.Drawing.15">
                  <p:embed/>
                </p:oleObj>
              </mc:Choice>
              <mc:Fallback>
                <p:oleObj name="Visio" r:id="rId1" imgW="6769100" imgH="6807200" progId="Visio.Drawing.15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6731" y="1207085"/>
                        <a:ext cx="6379630" cy="549427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一、平台建设的基本遵循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1478280"/>
            <a:ext cx="10515600" cy="471424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/>
              <a:t>1.1 </a:t>
            </a:r>
            <a:r>
              <a:rPr lang="zh-CN" altLang="en-US" dirty="0"/>
              <a:t>贯彻落实财政部收缴电子化管理改革精神</a:t>
            </a:r>
            <a:endParaRPr lang="zh-CN" altLang="en-US" dirty="0"/>
          </a:p>
          <a:p>
            <a:pPr>
              <a:spcBef>
                <a:spcPct val="50000"/>
              </a:spcBef>
            </a:pPr>
            <a:r>
              <a:rPr lang="zh-CN" altLang="en-US" dirty="0"/>
              <a:t>    </a:t>
            </a:r>
            <a:endParaRPr lang="zh-CN" altLang="en-US" dirty="0"/>
          </a:p>
          <a:p>
            <a:pPr>
              <a:spcBef>
                <a:spcPct val="50000"/>
              </a:spcBef>
            </a:pPr>
            <a:r>
              <a:rPr lang="zh-CN" altLang="en-US" dirty="0"/>
              <a:t>  </a:t>
            </a:r>
            <a:endParaRPr lang="en-US" altLang="zh-CN" dirty="0"/>
          </a:p>
          <a:p>
            <a:pPr>
              <a:spcBef>
                <a:spcPct val="50000"/>
              </a:spcBef>
            </a:pPr>
            <a:r>
              <a:rPr lang="zh-CN" altLang="en-US" dirty="0"/>
              <a:t>                                 </a:t>
            </a:r>
            <a:r>
              <a:rPr dirty="0">
                <a:latin typeface="Garamond" pitchFamily="18" charset="0"/>
                <a:ea typeface="宋体" panose="02010600030101010101" pitchFamily="2" charset="-122"/>
                <a:sym typeface="+mn-ea"/>
              </a:rPr>
              <a:t>统一政府非税收入执收项目识别码</a:t>
            </a:r>
            <a:endParaRPr dirty="0">
              <a:latin typeface="Garamond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dirty="0">
                <a:latin typeface="Garamond" pitchFamily="18" charset="0"/>
                <a:ea typeface="宋体" panose="02010600030101010101" pitchFamily="2" charset="-122"/>
                <a:sym typeface="+mn-ea"/>
              </a:rPr>
              <a:t>                       统一政府非税收入缴款识别码</a:t>
            </a:r>
            <a:endParaRPr dirty="0">
              <a:latin typeface="Garamond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dirty="0">
                <a:latin typeface="Garamond" pitchFamily="18" charset="0"/>
                <a:ea typeface="宋体" panose="02010600030101010101" pitchFamily="2" charset="-122"/>
                <a:sym typeface="+mn-ea"/>
              </a:rPr>
              <a:t>                       建立政府非税收入收缴全国统一缴款渠道</a:t>
            </a:r>
            <a:endParaRPr dirty="0">
              <a:latin typeface="Garamond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dirty="0">
                <a:latin typeface="Garamond" pitchFamily="18" charset="0"/>
                <a:ea typeface="宋体" panose="02010600030101010101" pitchFamily="2" charset="-122"/>
                <a:sym typeface="+mn-ea"/>
              </a:rPr>
              <a:t>                       规范政府非税收入收缴业务流程</a:t>
            </a:r>
            <a:endParaRPr dirty="0">
              <a:latin typeface="Garamond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pic>
        <p:nvPicPr>
          <p:cNvPr id="3077" name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1813" y="5659438"/>
            <a:ext cx="5170487" cy="968375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543685" y="3197860"/>
            <a:ext cx="551815" cy="20275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400"/>
              <a:t>三统一一规范</a:t>
            </a:r>
            <a:endParaRPr lang="zh-CN" altLang="en-US" sz="2400"/>
          </a:p>
        </p:txBody>
      </p:sp>
      <p:cxnSp>
        <p:nvCxnSpPr>
          <p:cNvPr id="6" name="直接箭头连接符 5"/>
          <p:cNvCxnSpPr>
            <a:stCxn id="5" idx="3"/>
          </p:cNvCxnSpPr>
          <p:nvPr/>
        </p:nvCxnSpPr>
        <p:spPr>
          <a:xfrm flipV="1">
            <a:off x="2095500" y="3395345"/>
            <a:ext cx="1659255" cy="8166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V="1">
            <a:off x="2109470" y="3961765"/>
            <a:ext cx="1605915" cy="250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2122805" y="4211955"/>
            <a:ext cx="1631950" cy="2895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2109470" y="4171950"/>
            <a:ext cx="1605915" cy="8032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44700" y="72390"/>
            <a:ext cx="9290050" cy="631825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缴库电子化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35161" y="849278"/>
            <a:ext cx="795983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1800" b="1" dirty="0" smtClean="0">
              <a:solidFill>
                <a:srgbClr val="FF0000"/>
              </a:solidFill>
            </a:endParaRPr>
          </a:p>
          <a:p>
            <a:endParaRPr lang="zh-CN" altLang="en-US" sz="1800" b="1" dirty="0" smtClean="0">
              <a:solidFill>
                <a:srgbClr val="FF0000"/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517775" y="1493838"/>
          <a:ext cx="7054850" cy="4922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336" name="Visio" r:id="rId1" imgW="6603365" imgH="4327525" progId="Visio.Drawing.11">
                  <p:embed/>
                </p:oleObj>
              </mc:Choice>
              <mc:Fallback>
                <p:oleObj name="Visio" r:id="rId1" imgW="6603365" imgH="4327525" progId="Visio.Drawing.11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7775" y="1493838"/>
                        <a:ext cx="7054850" cy="4922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圆角矩形 43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86854" y="399268"/>
            <a:ext cx="817880" cy="70675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2000" dirty="0" smtClean="0">
                <a:solidFill>
                  <a:srgbClr val="18478F"/>
                </a:solidFill>
                <a:latin typeface="仿宋" panose="02010609060101010101" pitchFamily="49" charset="-122"/>
                <a:ea typeface="仿宋" panose="02010609060101010101" pitchFamily="49" charset="-122"/>
                <a:cs typeface="Open Sans" panose="020B0606030504020204" pitchFamily="34" charset="0"/>
              </a:rPr>
              <a:t>3.3.4</a:t>
            </a:r>
            <a:endParaRPr lang="en-US" altLang="zh-CN" sz="2000" dirty="0" smtClean="0">
              <a:solidFill>
                <a:srgbClr val="18478F"/>
              </a:solidFill>
              <a:latin typeface="仿宋" panose="02010609060101010101" pitchFamily="49" charset="-122"/>
              <a:ea typeface="仿宋" panose="02010609060101010101" pitchFamily="49" charset="-122"/>
              <a:cs typeface="Open Sans" panose="020B0606030504020204" pitchFamily="34" charset="0"/>
            </a:endParaRPr>
          </a:p>
          <a:p>
            <a:endParaRPr lang="en-US" altLang="zh-CN" sz="2000" dirty="0" smtClean="0">
              <a:solidFill>
                <a:srgbClr val="18478F"/>
              </a:solidFill>
              <a:latin typeface="仿宋" panose="02010609060101010101" pitchFamily="49" charset="-122"/>
              <a:ea typeface="仿宋" panose="020106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85630" y="72390"/>
            <a:ext cx="2540000" cy="6323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）利用便捷、高效的金融服务，为缴款人提供更多的缴款渠道，提高非税收入征缴效率。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）通过安全技术，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保障非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税专户资金管理的安全。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3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）解决财政、人民银行、代收银行之间纸单传递问题，解决电子票据、记账凭证的法律依据问题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（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4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）保障非税收入缴库和记账的及时性和统一性。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8505" y="1838325"/>
            <a:ext cx="1071499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平台建成后，相比之前的系统，有以下优势：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、对缴款人来说，可以随时随地缴款，不再东奔西跑。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、对执收单位来说，不用另外投入人力物力建设缴费系统，平台为其提供收入收缴、缴库等服务。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、对银行来说，以后主要和我们的平台对接，减少了对接开发量以及和各执收单位衔接业务的工作量。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、对非税收入管理机构来说，可以查询、掌握更多的基础数据，为决策提供更科学的参考。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7" name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1813" y="5659438"/>
            <a:ext cx="5170487" cy="968375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8" name="矩形 7"/>
          <p:cNvSpPr/>
          <p:nvPr/>
        </p:nvSpPr>
        <p:spPr>
          <a:xfrm>
            <a:off x="948975" y="307818"/>
            <a:ext cx="40690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三、平台建设进展</a:t>
            </a:r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 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948975" y="307818"/>
            <a:ext cx="36118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四、建议与要求</a:t>
            </a:r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 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8505" y="1868805"/>
            <a:ext cx="1071499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4.1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准确把握改革方向和上级精神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方向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----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统一、联通、安全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上级精神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--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两份文件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88280" y="3200400"/>
            <a:ext cx="59131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财政部《关于加快推进地方政府非税收入收缴电子化管理工作的通知》（财库【</a:t>
            </a:r>
            <a:r>
              <a:rPr lang="en-US" altLang="zh-CN"/>
              <a:t>2017</a:t>
            </a:r>
            <a:r>
              <a:rPr lang="zh-CN" altLang="en-US"/>
              <a:t>】</a:t>
            </a:r>
            <a:r>
              <a:rPr lang="en-US" altLang="zh-CN"/>
              <a:t>7</a:t>
            </a:r>
            <a:r>
              <a:rPr lang="zh-CN" altLang="en-US"/>
              <a:t>号）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2735" y="4632960"/>
            <a:ext cx="6080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湖南省推进政府非税收入收缴电子化管理改革实施方案（湘财非税【</a:t>
            </a:r>
            <a:r>
              <a:rPr lang="en-US" altLang="zh-CN"/>
              <a:t>2017</a:t>
            </a:r>
            <a:r>
              <a:rPr lang="zh-CN" altLang="en-US"/>
              <a:t>】</a:t>
            </a:r>
            <a:r>
              <a:rPr lang="en-US" altLang="zh-CN"/>
              <a:t>3</a:t>
            </a:r>
            <a:r>
              <a:rPr lang="zh-CN" altLang="en-US"/>
              <a:t>号</a:t>
            </a:r>
            <a:endParaRPr lang="zh-CN" altLang="en-US"/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3947160" y="3657600"/>
            <a:ext cx="1432560" cy="6248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3901440" y="4221480"/>
            <a:ext cx="158496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7" name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1813" y="5659438"/>
            <a:ext cx="5170487" cy="968375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948975" y="307818"/>
            <a:ext cx="36118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四、建议与要求</a:t>
            </a:r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 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8505" y="1868805"/>
            <a:ext cx="10714990" cy="63696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4.2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及时制订本地区的推进方案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遵循上级改革精神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落实各项工作任务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因地制宜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制定后及时报我局备案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7" name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1813" y="5659438"/>
            <a:ext cx="5170487" cy="968375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948975" y="307818"/>
            <a:ext cx="36118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四、建议与要求</a:t>
            </a:r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 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8505" y="1868805"/>
            <a:ext cx="1071499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4.3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抓紧完善本地区本系统的互联互通工作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对联通工作必须持积极态度，摒弃顾虑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要有紧迫感，被动不如主动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要确保数据安全。联通不代表无限制的开放，要科学设置访问和读取权限。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7" name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1813" y="5659438"/>
            <a:ext cx="5170487" cy="968375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948975" y="307818"/>
            <a:ext cx="36118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四、建议与要求</a:t>
            </a:r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 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8505" y="1868805"/>
            <a:ext cx="10714990" cy="63696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4.4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加强沟通与联系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dirty="0">
                <a:latin typeface="Garamond" pitchFamily="18" charset="0"/>
                <a:ea typeface="宋体" panose="02010600030101010101" pitchFamily="2" charset="-122"/>
                <a:sym typeface="+mn-ea"/>
              </a:rPr>
              <a:t>对财政部和省里布置的工作，请予以积极配合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，在工作推进过程中加强沟通和协调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积极建言献策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7" name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1813" y="5659438"/>
            <a:ext cx="5170487" cy="968375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rot="21197296">
            <a:off x="2899625" y="3014455"/>
            <a:ext cx="6509434" cy="114495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 rot="21197296">
            <a:off x="4136799" y="3151319"/>
            <a:ext cx="4192044" cy="7239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 rot="21197296">
            <a:off x="4050178" y="3031324"/>
            <a:ext cx="3992251" cy="725488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>
            <a:outerShdw blurRad="25400" dist="127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lnSpcReduction="100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800" dirty="0">
              <a:solidFill>
                <a:srgbClr val="FFFFFF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altLang="zh-CN" smtClean="0"/>
              <a:t>THANKS</a:t>
            </a:r>
            <a:endParaRPr lang="en-US" altLang="zh-CN" smtClean="0"/>
          </a:p>
        </p:txBody>
      </p:sp>
      <p:pic>
        <p:nvPicPr>
          <p:cNvPr id="3077" name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1813" y="5659438"/>
            <a:ext cx="5170487" cy="968375"/>
          </a:xfrm>
          <a:prstGeom prst="rect">
            <a:avLst/>
          </a:prstGeom>
          <a:noFill/>
          <a:ln w="12700">
            <a:noFill/>
          </a:ln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BDC0D2-1FB3-473C-A760-B0A88FDB4DFE}" type="slidenum">
              <a:rPr lang="en-US" altLang="zh-CN" smtClean="0"/>
            </a:fld>
            <a:endParaRPr lang="en-US" altLang="zh-CN"/>
          </a:p>
        </p:txBody>
      </p:sp>
      <p:grpSp>
        <p:nvGrpSpPr>
          <p:cNvPr id="6" name="组合 5"/>
          <p:cNvGrpSpPr/>
          <p:nvPr/>
        </p:nvGrpSpPr>
        <p:grpSpPr>
          <a:xfrm>
            <a:off x="2049236" y="2166263"/>
            <a:ext cx="3803945" cy="3906879"/>
            <a:chOff x="525234" y="2166263"/>
            <a:chExt cx="3803945" cy="3906878"/>
          </a:xfrm>
        </p:grpSpPr>
        <p:sp>
          <p:nvSpPr>
            <p:cNvPr id="7" name="Oval 49"/>
            <p:cNvSpPr>
              <a:spLocks noChangeArrowheads="1"/>
            </p:cNvSpPr>
            <p:nvPr/>
          </p:nvSpPr>
          <p:spPr bwMode="auto">
            <a:xfrm>
              <a:off x="1007195" y="2757467"/>
              <a:ext cx="3321984" cy="331567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Oval 50"/>
            <p:cNvSpPr>
              <a:spLocks noChangeArrowheads="1"/>
            </p:cNvSpPr>
            <p:nvPr/>
          </p:nvSpPr>
          <p:spPr bwMode="auto">
            <a:xfrm>
              <a:off x="1143946" y="2894217"/>
              <a:ext cx="3048484" cy="304217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" name="组合 1"/>
            <p:cNvGrpSpPr/>
            <p:nvPr/>
          </p:nvGrpSpPr>
          <p:grpSpPr>
            <a:xfrm>
              <a:off x="525234" y="3869760"/>
              <a:ext cx="1162050" cy="1166813"/>
              <a:chOff x="3999458" y="2813124"/>
              <a:chExt cx="1162050" cy="1166813"/>
            </a:xfrm>
          </p:grpSpPr>
          <p:sp>
            <p:nvSpPr>
              <p:cNvPr id="24" name="Oval 7"/>
              <p:cNvSpPr>
                <a:spLocks noChangeArrowheads="1"/>
              </p:cNvSpPr>
              <p:nvPr/>
            </p:nvSpPr>
            <p:spPr bwMode="auto">
              <a:xfrm>
                <a:off x="3999458" y="2813124"/>
                <a:ext cx="1162050" cy="1166813"/>
              </a:xfrm>
              <a:prstGeom prst="ellipse">
                <a:avLst/>
              </a:prstGeom>
              <a:solidFill>
                <a:srgbClr val="E66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Oval 32"/>
              <p:cNvSpPr>
                <a:spLocks noChangeArrowheads="1"/>
              </p:cNvSpPr>
              <p:nvPr/>
            </p:nvSpPr>
            <p:spPr bwMode="auto">
              <a:xfrm>
                <a:off x="4091533" y="2905199"/>
                <a:ext cx="977900" cy="9842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33"/>
              <p:cNvSpPr/>
              <p:nvPr/>
            </p:nvSpPr>
            <p:spPr bwMode="auto">
              <a:xfrm>
                <a:off x="4135983" y="2955999"/>
                <a:ext cx="887412" cy="887413"/>
              </a:xfrm>
              <a:custGeom>
                <a:avLst/>
                <a:gdLst>
                  <a:gd name="T0" fmla="*/ 77 w 155"/>
                  <a:gd name="T1" fmla="*/ 155 h 155"/>
                  <a:gd name="T2" fmla="*/ 66 w 155"/>
                  <a:gd name="T3" fmla="*/ 154 h 155"/>
                  <a:gd name="T4" fmla="*/ 55 w 155"/>
                  <a:gd name="T5" fmla="*/ 151 h 155"/>
                  <a:gd name="T6" fmla="*/ 44 w 155"/>
                  <a:gd name="T7" fmla="*/ 147 h 155"/>
                  <a:gd name="T8" fmla="*/ 34 w 155"/>
                  <a:gd name="T9" fmla="*/ 141 h 155"/>
                  <a:gd name="T10" fmla="*/ 25 w 155"/>
                  <a:gd name="T11" fmla="*/ 134 h 155"/>
                  <a:gd name="T12" fmla="*/ 18 w 155"/>
                  <a:gd name="T13" fmla="*/ 126 h 155"/>
                  <a:gd name="T14" fmla="*/ 11 w 155"/>
                  <a:gd name="T15" fmla="*/ 117 h 155"/>
                  <a:gd name="T16" fmla="*/ 6 w 155"/>
                  <a:gd name="T17" fmla="*/ 107 h 155"/>
                  <a:gd name="T18" fmla="*/ 2 w 155"/>
                  <a:gd name="T19" fmla="*/ 96 h 155"/>
                  <a:gd name="T20" fmla="*/ 0 w 155"/>
                  <a:gd name="T21" fmla="*/ 85 h 155"/>
                  <a:gd name="T22" fmla="*/ 0 w 155"/>
                  <a:gd name="T23" fmla="*/ 73 h 155"/>
                  <a:gd name="T24" fmla="*/ 2 w 155"/>
                  <a:gd name="T25" fmla="*/ 61 h 155"/>
                  <a:gd name="T26" fmla="*/ 5 w 155"/>
                  <a:gd name="T27" fmla="*/ 50 h 155"/>
                  <a:gd name="T28" fmla="*/ 9 w 155"/>
                  <a:gd name="T29" fmla="*/ 40 h 155"/>
                  <a:gd name="T30" fmla="*/ 15 w 155"/>
                  <a:gd name="T31" fmla="*/ 31 h 155"/>
                  <a:gd name="T32" fmla="*/ 23 w 155"/>
                  <a:gd name="T33" fmla="*/ 22 h 155"/>
                  <a:gd name="T34" fmla="*/ 31 w 155"/>
                  <a:gd name="T35" fmla="*/ 15 h 155"/>
                  <a:gd name="T36" fmla="*/ 41 w 155"/>
                  <a:gd name="T37" fmla="*/ 9 h 155"/>
                  <a:gd name="T38" fmla="*/ 51 w 155"/>
                  <a:gd name="T39" fmla="*/ 4 h 155"/>
                  <a:gd name="T40" fmla="*/ 62 w 155"/>
                  <a:gd name="T41" fmla="*/ 1 h 155"/>
                  <a:gd name="T42" fmla="*/ 74 w 155"/>
                  <a:gd name="T43" fmla="*/ 0 h 155"/>
                  <a:gd name="T44" fmla="*/ 85 w 155"/>
                  <a:gd name="T45" fmla="*/ 0 h 155"/>
                  <a:gd name="T46" fmla="*/ 97 w 155"/>
                  <a:gd name="T47" fmla="*/ 2 h 155"/>
                  <a:gd name="T48" fmla="*/ 108 w 155"/>
                  <a:gd name="T49" fmla="*/ 6 h 155"/>
                  <a:gd name="T50" fmla="*/ 118 w 155"/>
                  <a:gd name="T51" fmla="*/ 11 h 155"/>
                  <a:gd name="T52" fmla="*/ 127 w 155"/>
                  <a:gd name="T53" fmla="*/ 17 h 155"/>
                  <a:gd name="T54" fmla="*/ 135 w 155"/>
                  <a:gd name="T55" fmla="*/ 25 h 155"/>
                  <a:gd name="T56" fmla="*/ 142 w 155"/>
                  <a:gd name="T57" fmla="*/ 34 h 155"/>
                  <a:gd name="T58" fmla="*/ 147 w 155"/>
                  <a:gd name="T59" fmla="*/ 43 h 155"/>
                  <a:gd name="T60" fmla="*/ 152 w 155"/>
                  <a:gd name="T61" fmla="*/ 54 h 155"/>
                  <a:gd name="T62" fmla="*/ 154 w 155"/>
                  <a:gd name="T63" fmla="*/ 65 h 155"/>
                  <a:gd name="T64" fmla="*/ 155 w 155"/>
                  <a:gd name="T65" fmla="*/ 77 h 155"/>
                  <a:gd name="T66" fmla="*/ 154 w 155"/>
                  <a:gd name="T67" fmla="*/ 89 h 155"/>
                  <a:gd name="T68" fmla="*/ 152 w 155"/>
                  <a:gd name="T69" fmla="*/ 100 h 155"/>
                  <a:gd name="T70" fmla="*/ 147 w 155"/>
                  <a:gd name="T71" fmla="*/ 111 h 155"/>
                  <a:gd name="T72" fmla="*/ 142 w 155"/>
                  <a:gd name="T73" fmla="*/ 120 h 155"/>
                  <a:gd name="T74" fmla="*/ 135 w 155"/>
                  <a:gd name="T75" fmla="*/ 129 h 155"/>
                  <a:gd name="T76" fmla="*/ 127 w 155"/>
                  <a:gd name="T77" fmla="*/ 137 h 155"/>
                  <a:gd name="T78" fmla="*/ 118 w 155"/>
                  <a:gd name="T79" fmla="*/ 143 h 155"/>
                  <a:gd name="T80" fmla="*/ 108 w 155"/>
                  <a:gd name="T81" fmla="*/ 148 h 155"/>
                  <a:gd name="T82" fmla="*/ 97 w 155"/>
                  <a:gd name="T83" fmla="*/ 152 h 155"/>
                  <a:gd name="T84" fmla="*/ 85 w 155"/>
                  <a:gd name="T85" fmla="*/ 154 h 155"/>
                  <a:gd name="T86" fmla="*/ 77 w 155"/>
                  <a:gd name="T87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5" h="155">
                    <a:moveTo>
                      <a:pt x="77" y="155"/>
                    </a:moveTo>
                    <a:cubicBezTo>
                      <a:pt x="73" y="154"/>
                      <a:pt x="70" y="154"/>
                      <a:pt x="66" y="154"/>
                    </a:cubicBezTo>
                    <a:cubicBezTo>
                      <a:pt x="62" y="153"/>
                      <a:pt x="58" y="152"/>
                      <a:pt x="55" y="151"/>
                    </a:cubicBezTo>
                    <a:cubicBezTo>
                      <a:pt x="51" y="150"/>
                      <a:pt x="47" y="148"/>
                      <a:pt x="44" y="147"/>
                    </a:cubicBezTo>
                    <a:cubicBezTo>
                      <a:pt x="41" y="145"/>
                      <a:pt x="37" y="143"/>
                      <a:pt x="34" y="141"/>
                    </a:cubicBezTo>
                    <a:cubicBezTo>
                      <a:pt x="31" y="139"/>
                      <a:pt x="28" y="137"/>
                      <a:pt x="25" y="134"/>
                    </a:cubicBezTo>
                    <a:cubicBezTo>
                      <a:pt x="23" y="132"/>
                      <a:pt x="20" y="129"/>
                      <a:pt x="18" y="126"/>
                    </a:cubicBezTo>
                    <a:cubicBezTo>
                      <a:pt x="15" y="123"/>
                      <a:pt x="13" y="120"/>
                      <a:pt x="11" y="117"/>
                    </a:cubicBezTo>
                    <a:cubicBezTo>
                      <a:pt x="9" y="114"/>
                      <a:pt x="8" y="111"/>
                      <a:pt x="6" y="107"/>
                    </a:cubicBezTo>
                    <a:cubicBezTo>
                      <a:pt x="5" y="104"/>
                      <a:pt x="3" y="100"/>
                      <a:pt x="2" y="96"/>
                    </a:cubicBezTo>
                    <a:cubicBezTo>
                      <a:pt x="2" y="93"/>
                      <a:pt x="1" y="89"/>
                      <a:pt x="0" y="85"/>
                    </a:cubicBezTo>
                    <a:cubicBezTo>
                      <a:pt x="0" y="81"/>
                      <a:pt x="0" y="77"/>
                      <a:pt x="0" y="73"/>
                    </a:cubicBezTo>
                    <a:cubicBezTo>
                      <a:pt x="0" y="69"/>
                      <a:pt x="1" y="65"/>
                      <a:pt x="2" y="61"/>
                    </a:cubicBezTo>
                    <a:cubicBezTo>
                      <a:pt x="2" y="58"/>
                      <a:pt x="3" y="54"/>
                      <a:pt x="5" y="50"/>
                    </a:cubicBezTo>
                    <a:cubicBezTo>
                      <a:pt x="6" y="47"/>
                      <a:pt x="8" y="44"/>
                      <a:pt x="9" y="40"/>
                    </a:cubicBezTo>
                    <a:cubicBezTo>
                      <a:pt x="11" y="37"/>
                      <a:pt x="13" y="34"/>
                      <a:pt x="15" y="31"/>
                    </a:cubicBezTo>
                    <a:cubicBezTo>
                      <a:pt x="18" y="28"/>
                      <a:pt x="20" y="25"/>
                      <a:pt x="23" y="22"/>
                    </a:cubicBezTo>
                    <a:cubicBezTo>
                      <a:pt x="25" y="20"/>
                      <a:pt x="28" y="17"/>
                      <a:pt x="31" y="15"/>
                    </a:cubicBezTo>
                    <a:cubicBezTo>
                      <a:pt x="34" y="13"/>
                      <a:pt x="37" y="11"/>
                      <a:pt x="41" y="9"/>
                    </a:cubicBezTo>
                    <a:cubicBezTo>
                      <a:pt x="44" y="7"/>
                      <a:pt x="47" y="6"/>
                      <a:pt x="51" y="4"/>
                    </a:cubicBezTo>
                    <a:cubicBezTo>
                      <a:pt x="55" y="3"/>
                      <a:pt x="58" y="2"/>
                      <a:pt x="62" y="1"/>
                    </a:cubicBezTo>
                    <a:cubicBezTo>
                      <a:pt x="66" y="0"/>
                      <a:pt x="70" y="0"/>
                      <a:pt x="74" y="0"/>
                    </a:cubicBezTo>
                    <a:cubicBezTo>
                      <a:pt x="78" y="0"/>
                      <a:pt x="81" y="0"/>
                      <a:pt x="85" y="0"/>
                    </a:cubicBezTo>
                    <a:cubicBezTo>
                      <a:pt x="89" y="0"/>
                      <a:pt x="93" y="1"/>
                      <a:pt x="97" y="2"/>
                    </a:cubicBezTo>
                    <a:cubicBezTo>
                      <a:pt x="101" y="3"/>
                      <a:pt x="104" y="4"/>
                      <a:pt x="108" y="6"/>
                    </a:cubicBezTo>
                    <a:cubicBezTo>
                      <a:pt x="111" y="7"/>
                      <a:pt x="114" y="9"/>
                      <a:pt x="118" y="11"/>
                    </a:cubicBezTo>
                    <a:cubicBezTo>
                      <a:pt x="121" y="13"/>
                      <a:pt x="124" y="15"/>
                      <a:pt x="127" y="17"/>
                    </a:cubicBezTo>
                    <a:cubicBezTo>
                      <a:pt x="130" y="20"/>
                      <a:pt x="132" y="22"/>
                      <a:pt x="135" y="25"/>
                    </a:cubicBezTo>
                    <a:cubicBezTo>
                      <a:pt x="137" y="28"/>
                      <a:pt x="140" y="31"/>
                      <a:pt x="142" y="34"/>
                    </a:cubicBezTo>
                    <a:cubicBezTo>
                      <a:pt x="144" y="37"/>
                      <a:pt x="146" y="40"/>
                      <a:pt x="147" y="43"/>
                    </a:cubicBezTo>
                    <a:cubicBezTo>
                      <a:pt x="149" y="47"/>
                      <a:pt x="150" y="50"/>
                      <a:pt x="152" y="54"/>
                    </a:cubicBezTo>
                    <a:cubicBezTo>
                      <a:pt x="153" y="58"/>
                      <a:pt x="153" y="61"/>
                      <a:pt x="154" y="65"/>
                    </a:cubicBezTo>
                    <a:cubicBezTo>
                      <a:pt x="155" y="69"/>
                      <a:pt x="155" y="73"/>
                      <a:pt x="155" y="77"/>
                    </a:cubicBezTo>
                    <a:cubicBezTo>
                      <a:pt x="155" y="81"/>
                      <a:pt x="155" y="85"/>
                      <a:pt x="154" y="89"/>
                    </a:cubicBezTo>
                    <a:cubicBezTo>
                      <a:pt x="153" y="93"/>
                      <a:pt x="153" y="96"/>
                      <a:pt x="152" y="100"/>
                    </a:cubicBezTo>
                    <a:cubicBezTo>
                      <a:pt x="150" y="104"/>
                      <a:pt x="149" y="107"/>
                      <a:pt x="147" y="111"/>
                    </a:cubicBezTo>
                    <a:cubicBezTo>
                      <a:pt x="146" y="114"/>
                      <a:pt x="144" y="117"/>
                      <a:pt x="142" y="120"/>
                    </a:cubicBezTo>
                    <a:cubicBezTo>
                      <a:pt x="140" y="123"/>
                      <a:pt x="137" y="126"/>
                      <a:pt x="135" y="129"/>
                    </a:cubicBezTo>
                    <a:cubicBezTo>
                      <a:pt x="132" y="132"/>
                      <a:pt x="130" y="134"/>
                      <a:pt x="127" y="137"/>
                    </a:cubicBezTo>
                    <a:cubicBezTo>
                      <a:pt x="124" y="139"/>
                      <a:pt x="121" y="141"/>
                      <a:pt x="118" y="143"/>
                    </a:cubicBezTo>
                    <a:cubicBezTo>
                      <a:pt x="114" y="145"/>
                      <a:pt x="111" y="147"/>
                      <a:pt x="108" y="148"/>
                    </a:cubicBezTo>
                    <a:cubicBezTo>
                      <a:pt x="104" y="150"/>
                      <a:pt x="101" y="151"/>
                      <a:pt x="97" y="152"/>
                    </a:cubicBezTo>
                    <a:cubicBezTo>
                      <a:pt x="93" y="153"/>
                      <a:pt x="89" y="154"/>
                      <a:pt x="85" y="154"/>
                    </a:cubicBezTo>
                    <a:cubicBezTo>
                      <a:pt x="77" y="155"/>
                      <a:pt x="77" y="155"/>
                      <a:pt x="77" y="155"/>
                    </a:cubicBezTo>
                    <a:close/>
                  </a:path>
                </a:pathLst>
              </a:custGeom>
              <a:solidFill>
                <a:srgbClr val="E6685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930886" y="3372728"/>
              <a:ext cx="1600702" cy="2085152"/>
              <a:chOff x="1930886" y="3372728"/>
              <a:chExt cx="1600702" cy="2085152"/>
            </a:xfrm>
          </p:grpSpPr>
          <p:grpSp>
            <p:nvGrpSpPr>
              <p:cNvPr id="17" name="组合 7"/>
              <p:cNvGrpSpPr/>
              <p:nvPr/>
            </p:nvGrpSpPr>
            <p:grpSpPr>
              <a:xfrm>
                <a:off x="1930886" y="3372728"/>
                <a:ext cx="1600702" cy="2085152"/>
                <a:chOff x="1719383" y="2894194"/>
                <a:chExt cx="2298636" cy="2994317"/>
              </a:xfrm>
              <a:solidFill>
                <a:srgbClr val="E66858"/>
              </a:solidFill>
            </p:grpSpPr>
            <p:sp>
              <p:nvSpPr>
                <p:cNvPr id="19" name="折角形 18"/>
                <p:cNvSpPr/>
                <p:nvPr/>
              </p:nvSpPr>
              <p:spPr bwMode="auto">
                <a:xfrm>
                  <a:off x="1719383" y="2894194"/>
                  <a:ext cx="1996702" cy="2664296"/>
                </a:xfrm>
                <a:prstGeom prst="foldedCorner">
                  <a:avLst/>
                </a:prstGeom>
                <a:grpFill/>
                <a:ln>
                  <a:solidFill>
                    <a:schemeClr val="bg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rtlCol="0" anchor="t" anchorCtr="0" compatLnSpc="1"/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微软雅黑" panose="020B0503020204020204" charset="-122"/>
                  </a:endParaRPr>
                </a:p>
              </p:txBody>
            </p:sp>
            <p:sp>
              <p:nvSpPr>
                <p:cNvPr id="20" name="折角形 19"/>
                <p:cNvSpPr/>
                <p:nvPr/>
              </p:nvSpPr>
              <p:spPr bwMode="auto">
                <a:xfrm>
                  <a:off x="1876319" y="3057493"/>
                  <a:ext cx="1996702" cy="2664296"/>
                </a:xfrm>
                <a:prstGeom prst="foldedCorner">
                  <a:avLst/>
                </a:prstGeom>
                <a:grpFill/>
                <a:ln>
                  <a:solidFill>
                    <a:schemeClr val="bg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rtlCol="0" anchor="t" anchorCtr="0" compatLnSpc="1"/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微软雅黑" panose="020B0503020204020204" charset="-122"/>
                  </a:endParaRPr>
                </a:p>
              </p:txBody>
            </p:sp>
            <p:sp>
              <p:nvSpPr>
                <p:cNvPr id="21" name="折角形 20"/>
                <p:cNvSpPr/>
                <p:nvPr/>
              </p:nvSpPr>
              <p:spPr bwMode="auto">
                <a:xfrm>
                  <a:off x="2021317" y="3224215"/>
                  <a:ext cx="1996702" cy="2664296"/>
                </a:xfrm>
                <a:prstGeom prst="foldedCorner">
                  <a:avLst/>
                </a:prstGeom>
                <a:grpFill/>
                <a:ln>
                  <a:solidFill>
                    <a:schemeClr val="bg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rtlCol="0" anchor="t" anchorCtr="0" compatLnSpc="1"/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lang="en-US" altLang="zh-CN" sz="2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charset="-122"/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 bwMode="auto">
                <a:xfrm>
                  <a:off x="2153712" y="4841913"/>
                  <a:ext cx="1707370" cy="50836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rtlCol="0" anchor="ctr" anchorCtr="0" compatLnSpc="1"/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lang="zh-CN" altLang="en-US" sz="1800" dirty="0" smtClean="0">
                      <a:solidFill>
                        <a:srgbClr val="E66858"/>
                      </a:solidFill>
                      <a:latin typeface="Arial" panose="020B0604020202020204" pitchFamily="34" charset="0"/>
                      <a:ea typeface="微软雅黑" panose="020B0503020204020204" charset="-122"/>
                    </a:rPr>
                    <a:t>商品标签</a:t>
                  </a:r>
                  <a:endParaRPr kumimoji="0" lang="zh-CN" altLang="en-US" sz="1400" b="0" i="0" u="none" strike="noStrike" cap="none" normalizeH="0" baseline="0" dirty="0" smtClean="0">
                    <a:ln>
                      <a:noFill/>
                    </a:ln>
                    <a:solidFill>
                      <a:srgbClr val="E66858"/>
                    </a:solidFill>
                    <a:effectLst/>
                    <a:latin typeface="Arial" panose="020B0604020202020204" pitchFamily="34" charset="0"/>
                    <a:ea typeface="微软雅黑" panose="020B0503020204020204" charset="-122"/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 bwMode="auto">
                <a:xfrm>
                  <a:off x="2165651" y="4189714"/>
                  <a:ext cx="1707370" cy="50836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rtlCol="0" anchor="ctr" anchorCtr="0" compatLnSpc="1"/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lang="zh-CN" altLang="en-US" dirty="0" smtClean="0">
                      <a:solidFill>
                        <a:srgbClr val="E66858"/>
                      </a:solidFill>
                      <a:latin typeface="Arial" panose="020B0604020202020204" pitchFamily="34" charset="0"/>
                      <a:ea typeface="微软雅黑" panose="020B0503020204020204" charset="-122"/>
                    </a:rPr>
                    <a:t>订单号</a:t>
                  </a:r>
                  <a:endParaRPr kumimoji="0" lang="zh-CN" altLang="en-US" sz="1800" b="0" i="0" u="none" strike="noStrike" cap="none" normalizeH="0" baseline="0" dirty="0" smtClean="0">
                    <a:ln>
                      <a:noFill/>
                    </a:ln>
                    <a:solidFill>
                      <a:srgbClr val="E66858"/>
                    </a:solidFill>
                    <a:effectLst/>
                    <a:latin typeface="Arial" panose="020B0604020202020204" pitchFamily="34" charset="0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8" name="矩形 17"/>
              <p:cNvSpPr/>
              <p:nvPr/>
            </p:nvSpPr>
            <p:spPr>
              <a:xfrm>
                <a:off x="2293945" y="3758211"/>
                <a:ext cx="1102360" cy="3683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</a:rPr>
                  <a:t>商品订单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组合 52"/>
            <p:cNvGrpSpPr/>
            <p:nvPr/>
          </p:nvGrpSpPr>
          <p:grpSpPr>
            <a:xfrm>
              <a:off x="2087625" y="2166263"/>
              <a:ext cx="1162050" cy="1166813"/>
              <a:chOff x="3999458" y="2813124"/>
              <a:chExt cx="1162050" cy="1166813"/>
            </a:xfrm>
          </p:grpSpPr>
          <p:sp>
            <p:nvSpPr>
              <p:cNvPr id="14" name="Oval 7"/>
              <p:cNvSpPr>
                <a:spLocks noChangeArrowheads="1"/>
              </p:cNvSpPr>
              <p:nvPr/>
            </p:nvSpPr>
            <p:spPr bwMode="auto">
              <a:xfrm>
                <a:off x="3999458" y="2813124"/>
                <a:ext cx="1162050" cy="1166813"/>
              </a:xfrm>
              <a:prstGeom prst="ellipse">
                <a:avLst/>
              </a:prstGeom>
              <a:solidFill>
                <a:srgbClr val="E66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Oval 32"/>
              <p:cNvSpPr>
                <a:spLocks noChangeArrowheads="1"/>
              </p:cNvSpPr>
              <p:nvPr/>
            </p:nvSpPr>
            <p:spPr bwMode="auto">
              <a:xfrm>
                <a:off x="4091533" y="2905199"/>
                <a:ext cx="977900" cy="9842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33"/>
              <p:cNvSpPr/>
              <p:nvPr/>
            </p:nvSpPr>
            <p:spPr bwMode="auto">
              <a:xfrm>
                <a:off x="4135983" y="2955999"/>
                <a:ext cx="887412" cy="887413"/>
              </a:xfrm>
              <a:custGeom>
                <a:avLst/>
                <a:gdLst>
                  <a:gd name="T0" fmla="*/ 77 w 155"/>
                  <a:gd name="T1" fmla="*/ 155 h 155"/>
                  <a:gd name="T2" fmla="*/ 66 w 155"/>
                  <a:gd name="T3" fmla="*/ 154 h 155"/>
                  <a:gd name="T4" fmla="*/ 55 w 155"/>
                  <a:gd name="T5" fmla="*/ 151 h 155"/>
                  <a:gd name="T6" fmla="*/ 44 w 155"/>
                  <a:gd name="T7" fmla="*/ 147 h 155"/>
                  <a:gd name="T8" fmla="*/ 34 w 155"/>
                  <a:gd name="T9" fmla="*/ 141 h 155"/>
                  <a:gd name="T10" fmla="*/ 25 w 155"/>
                  <a:gd name="T11" fmla="*/ 134 h 155"/>
                  <a:gd name="T12" fmla="*/ 18 w 155"/>
                  <a:gd name="T13" fmla="*/ 126 h 155"/>
                  <a:gd name="T14" fmla="*/ 11 w 155"/>
                  <a:gd name="T15" fmla="*/ 117 h 155"/>
                  <a:gd name="T16" fmla="*/ 6 w 155"/>
                  <a:gd name="T17" fmla="*/ 107 h 155"/>
                  <a:gd name="T18" fmla="*/ 2 w 155"/>
                  <a:gd name="T19" fmla="*/ 96 h 155"/>
                  <a:gd name="T20" fmla="*/ 0 w 155"/>
                  <a:gd name="T21" fmla="*/ 85 h 155"/>
                  <a:gd name="T22" fmla="*/ 0 w 155"/>
                  <a:gd name="T23" fmla="*/ 73 h 155"/>
                  <a:gd name="T24" fmla="*/ 2 w 155"/>
                  <a:gd name="T25" fmla="*/ 61 h 155"/>
                  <a:gd name="T26" fmla="*/ 5 w 155"/>
                  <a:gd name="T27" fmla="*/ 50 h 155"/>
                  <a:gd name="T28" fmla="*/ 9 w 155"/>
                  <a:gd name="T29" fmla="*/ 40 h 155"/>
                  <a:gd name="T30" fmla="*/ 15 w 155"/>
                  <a:gd name="T31" fmla="*/ 31 h 155"/>
                  <a:gd name="T32" fmla="*/ 23 w 155"/>
                  <a:gd name="T33" fmla="*/ 22 h 155"/>
                  <a:gd name="T34" fmla="*/ 31 w 155"/>
                  <a:gd name="T35" fmla="*/ 15 h 155"/>
                  <a:gd name="T36" fmla="*/ 41 w 155"/>
                  <a:gd name="T37" fmla="*/ 9 h 155"/>
                  <a:gd name="T38" fmla="*/ 51 w 155"/>
                  <a:gd name="T39" fmla="*/ 4 h 155"/>
                  <a:gd name="T40" fmla="*/ 62 w 155"/>
                  <a:gd name="T41" fmla="*/ 1 h 155"/>
                  <a:gd name="T42" fmla="*/ 74 w 155"/>
                  <a:gd name="T43" fmla="*/ 0 h 155"/>
                  <a:gd name="T44" fmla="*/ 85 w 155"/>
                  <a:gd name="T45" fmla="*/ 0 h 155"/>
                  <a:gd name="T46" fmla="*/ 97 w 155"/>
                  <a:gd name="T47" fmla="*/ 2 h 155"/>
                  <a:gd name="T48" fmla="*/ 108 w 155"/>
                  <a:gd name="T49" fmla="*/ 6 h 155"/>
                  <a:gd name="T50" fmla="*/ 118 w 155"/>
                  <a:gd name="T51" fmla="*/ 11 h 155"/>
                  <a:gd name="T52" fmla="*/ 127 w 155"/>
                  <a:gd name="T53" fmla="*/ 17 h 155"/>
                  <a:gd name="T54" fmla="*/ 135 w 155"/>
                  <a:gd name="T55" fmla="*/ 25 h 155"/>
                  <a:gd name="T56" fmla="*/ 142 w 155"/>
                  <a:gd name="T57" fmla="*/ 34 h 155"/>
                  <a:gd name="T58" fmla="*/ 147 w 155"/>
                  <a:gd name="T59" fmla="*/ 43 h 155"/>
                  <a:gd name="T60" fmla="*/ 152 w 155"/>
                  <a:gd name="T61" fmla="*/ 54 h 155"/>
                  <a:gd name="T62" fmla="*/ 154 w 155"/>
                  <a:gd name="T63" fmla="*/ 65 h 155"/>
                  <a:gd name="T64" fmla="*/ 155 w 155"/>
                  <a:gd name="T65" fmla="*/ 77 h 155"/>
                  <a:gd name="T66" fmla="*/ 154 w 155"/>
                  <a:gd name="T67" fmla="*/ 89 h 155"/>
                  <a:gd name="T68" fmla="*/ 152 w 155"/>
                  <a:gd name="T69" fmla="*/ 100 h 155"/>
                  <a:gd name="T70" fmla="*/ 147 w 155"/>
                  <a:gd name="T71" fmla="*/ 111 h 155"/>
                  <a:gd name="T72" fmla="*/ 142 w 155"/>
                  <a:gd name="T73" fmla="*/ 120 h 155"/>
                  <a:gd name="T74" fmla="*/ 135 w 155"/>
                  <a:gd name="T75" fmla="*/ 129 h 155"/>
                  <a:gd name="T76" fmla="*/ 127 w 155"/>
                  <a:gd name="T77" fmla="*/ 137 h 155"/>
                  <a:gd name="T78" fmla="*/ 118 w 155"/>
                  <a:gd name="T79" fmla="*/ 143 h 155"/>
                  <a:gd name="T80" fmla="*/ 108 w 155"/>
                  <a:gd name="T81" fmla="*/ 148 h 155"/>
                  <a:gd name="T82" fmla="*/ 97 w 155"/>
                  <a:gd name="T83" fmla="*/ 152 h 155"/>
                  <a:gd name="T84" fmla="*/ 85 w 155"/>
                  <a:gd name="T85" fmla="*/ 154 h 155"/>
                  <a:gd name="T86" fmla="*/ 77 w 155"/>
                  <a:gd name="T87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5" h="155">
                    <a:moveTo>
                      <a:pt x="77" y="155"/>
                    </a:moveTo>
                    <a:cubicBezTo>
                      <a:pt x="73" y="154"/>
                      <a:pt x="70" y="154"/>
                      <a:pt x="66" y="154"/>
                    </a:cubicBezTo>
                    <a:cubicBezTo>
                      <a:pt x="62" y="153"/>
                      <a:pt x="58" y="152"/>
                      <a:pt x="55" y="151"/>
                    </a:cubicBezTo>
                    <a:cubicBezTo>
                      <a:pt x="51" y="150"/>
                      <a:pt x="47" y="148"/>
                      <a:pt x="44" y="147"/>
                    </a:cubicBezTo>
                    <a:cubicBezTo>
                      <a:pt x="41" y="145"/>
                      <a:pt x="37" y="143"/>
                      <a:pt x="34" y="141"/>
                    </a:cubicBezTo>
                    <a:cubicBezTo>
                      <a:pt x="31" y="139"/>
                      <a:pt x="28" y="137"/>
                      <a:pt x="25" y="134"/>
                    </a:cubicBezTo>
                    <a:cubicBezTo>
                      <a:pt x="23" y="132"/>
                      <a:pt x="20" y="129"/>
                      <a:pt x="18" y="126"/>
                    </a:cubicBezTo>
                    <a:cubicBezTo>
                      <a:pt x="15" y="123"/>
                      <a:pt x="13" y="120"/>
                      <a:pt x="11" y="117"/>
                    </a:cubicBezTo>
                    <a:cubicBezTo>
                      <a:pt x="9" y="114"/>
                      <a:pt x="8" y="111"/>
                      <a:pt x="6" y="107"/>
                    </a:cubicBezTo>
                    <a:cubicBezTo>
                      <a:pt x="5" y="104"/>
                      <a:pt x="3" y="100"/>
                      <a:pt x="2" y="96"/>
                    </a:cubicBezTo>
                    <a:cubicBezTo>
                      <a:pt x="2" y="93"/>
                      <a:pt x="1" y="89"/>
                      <a:pt x="0" y="85"/>
                    </a:cubicBezTo>
                    <a:cubicBezTo>
                      <a:pt x="0" y="81"/>
                      <a:pt x="0" y="77"/>
                      <a:pt x="0" y="73"/>
                    </a:cubicBezTo>
                    <a:cubicBezTo>
                      <a:pt x="0" y="69"/>
                      <a:pt x="1" y="65"/>
                      <a:pt x="2" y="61"/>
                    </a:cubicBezTo>
                    <a:cubicBezTo>
                      <a:pt x="2" y="58"/>
                      <a:pt x="3" y="54"/>
                      <a:pt x="5" y="50"/>
                    </a:cubicBezTo>
                    <a:cubicBezTo>
                      <a:pt x="6" y="47"/>
                      <a:pt x="8" y="44"/>
                      <a:pt x="9" y="40"/>
                    </a:cubicBezTo>
                    <a:cubicBezTo>
                      <a:pt x="11" y="37"/>
                      <a:pt x="13" y="34"/>
                      <a:pt x="15" y="31"/>
                    </a:cubicBezTo>
                    <a:cubicBezTo>
                      <a:pt x="18" y="28"/>
                      <a:pt x="20" y="25"/>
                      <a:pt x="23" y="22"/>
                    </a:cubicBezTo>
                    <a:cubicBezTo>
                      <a:pt x="25" y="20"/>
                      <a:pt x="28" y="17"/>
                      <a:pt x="31" y="15"/>
                    </a:cubicBezTo>
                    <a:cubicBezTo>
                      <a:pt x="34" y="13"/>
                      <a:pt x="37" y="11"/>
                      <a:pt x="41" y="9"/>
                    </a:cubicBezTo>
                    <a:cubicBezTo>
                      <a:pt x="44" y="7"/>
                      <a:pt x="47" y="6"/>
                      <a:pt x="51" y="4"/>
                    </a:cubicBezTo>
                    <a:cubicBezTo>
                      <a:pt x="55" y="3"/>
                      <a:pt x="58" y="2"/>
                      <a:pt x="62" y="1"/>
                    </a:cubicBezTo>
                    <a:cubicBezTo>
                      <a:pt x="66" y="0"/>
                      <a:pt x="70" y="0"/>
                      <a:pt x="74" y="0"/>
                    </a:cubicBezTo>
                    <a:cubicBezTo>
                      <a:pt x="78" y="0"/>
                      <a:pt x="81" y="0"/>
                      <a:pt x="85" y="0"/>
                    </a:cubicBezTo>
                    <a:cubicBezTo>
                      <a:pt x="89" y="0"/>
                      <a:pt x="93" y="1"/>
                      <a:pt x="97" y="2"/>
                    </a:cubicBezTo>
                    <a:cubicBezTo>
                      <a:pt x="101" y="3"/>
                      <a:pt x="104" y="4"/>
                      <a:pt x="108" y="6"/>
                    </a:cubicBezTo>
                    <a:cubicBezTo>
                      <a:pt x="111" y="7"/>
                      <a:pt x="114" y="9"/>
                      <a:pt x="118" y="11"/>
                    </a:cubicBezTo>
                    <a:cubicBezTo>
                      <a:pt x="121" y="13"/>
                      <a:pt x="124" y="15"/>
                      <a:pt x="127" y="17"/>
                    </a:cubicBezTo>
                    <a:cubicBezTo>
                      <a:pt x="130" y="20"/>
                      <a:pt x="132" y="22"/>
                      <a:pt x="135" y="25"/>
                    </a:cubicBezTo>
                    <a:cubicBezTo>
                      <a:pt x="137" y="28"/>
                      <a:pt x="140" y="31"/>
                      <a:pt x="142" y="34"/>
                    </a:cubicBezTo>
                    <a:cubicBezTo>
                      <a:pt x="144" y="37"/>
                      <a:pt x="146" y="40"/>
                      <a:pt x="147" y="43"/>
                    </a:cubicBezTo>
                    <a:cubicBezTo>
                      <a:pt x="149" y="47"/>
                      <a:pt x="150" y="50"/>
                      <a:pt x="152" y="54"/>
                    </a:cubicBezTo>
                    <a:cubicBezTo>
                      <a:pt x="153" y="58"/>
                      <a:pt x="153" y="61"/>
                      <a:pt x="154" y="65"/>
                    </a:cubicBezTo>
                    <a:cubicBezTo>
                      <a:pt x="155" y="69"/>
                      <a:pt x="155" y="73"/>
                      <a:pt x="155" y="77"/>
                    </a:cubicBezTo>
                    <a:cubicBezTo>
                      <a:pt x="155" y="81"/>
                      <a:pt x="155" y="85"/>
                      <a:pt x="154" y="89"/>
                    </a:cubicBezTo>
                    <a:cubicBezTo>
                      <a:pt x="153" y="93"/>
                      <a:pt x="153" y="96"/>
                      <a:pt x="152" y="100"/>
                    </a:cubicBezTo>
                    <a:cubicBezTo>
                      <a:pt x="150" y="104"/>
                      <a:pt x="149" y="107"/>
                      <a:pt x="147" y="111"/>
                    </a:cubicBezTo>
                    <a:cubicBezTo>
                      <a:pt x="146" y="114"/>
                      <a:pt x="144" y="117"/>
                      <a:pt x="142" y="120"/>
                    </a:cubicBezTo>
                    <a:cubicBezTo>
                      <a:pt x="140" y="123"/>
                      <a:pt x="137" y="126"/>
                      <a:pt x="135" y="129"/>
                    </a:cubicBezTo>
                    <a:cubicBezTo>
                      <a:pt x="132" y="132"/>
                      <a:pt x="130" y="134"/>
                      <a:pt x="127" y="137"/>
                    </a:cubicBezTo>
                    <a:cubicBezTo>
                      <a:pt x="124" y="139"/>
                      <a:pt x="121" y="141"/>
                      <a:pt x="118" y="143"/>
                    </a:cubicBezTo>
                    <a:cubicBezTo>
                      <a:pt x="114" y="145"/>
                      <a:pt x="111" y="147"/>
                      <a:pt x="108" y="148"/>
                    </a:cubicBezTo>
                    <a:cubicBezTo>
                      <a:pt x="104" y="150"/>
                      <a:pt x="101" y="151"/>
                      <a:pt x="97" y="152"/>
                    </a:cubicBezTo>
                    <a:cubicBezTo>
                      <a:pt x="93" y="153"/>
                      <a:pt x="89" y="154"/>
                      <a:pt x="85" y="154"/>
                    </a:cubicBezTo>
                    <a:cubicBezTo>
                      <a:pt x="77" y="155"/>
                      <a:pt x="77" y="155"/>
                      <a:pt x="77" y="155"/>
                    </a:cubicBezTo>
                    <a:close/>
                  </a:path>
                </a:pathLst>
              </a:custGeom>
              <a:solidFill>
                <a:srgbClr val="E6685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" name="圆角矩形 11"/>
            <p:cNvSpPr/>
            <p:nvPr/>
          </p:nvSpPr>
          <p:spPr bwMode="auto">
            <a:xfrm>
              <a:off x="1991856" y="2499414"/>
              <a:ext cx="1351999" cy="497036"/>
            </a:xfrm>
            <a:prstGeom prst="roundRect">
              <a:avLst>
                <a:gd name="adj" fmla="val 50000"/>
              </a:avLst>
            </a:prstGeom>
            <a:noFill/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/>
            <a:lstStyle/>
            <a:p>
              <a:pPr algn="ctr">
                <a:lnSpc>
                  <a:spcPct val="10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连锁</a:t>
              </a:r>
              <a:endPara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  <a:p>
              <a:pPr algn="ctr">
                <a:lnSpc>
                  <a:spcPct val="10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商场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3" name="Freeform 26"/>
            <p:cNvSpPr>
              <a:spLocks noEditPoints="1"/>
            </p:cNvSpPr>
            <p:nvPr/>
          </p:nvSpPr>
          <p:spPr bwMode="auto">
            <a:xfrm>
              <a:off x="760836" y="4211142"/>
              <a:ext cx="647640" cy="547647"/>
            </a:xfrm>
            <a:custGeom>
              <a:avLst/>
              <a:gdLst>
                <a:gd name="T0" fmla="*/ 30 w 89"/>
                <a:gd name="T1" fmla="*/ 36 h 75"/>
                <a:gd name="T2" fmla="*/ 17 w 89"/>
                <a:gd name="T3" fmla="*/ 0 h 75"/>
                <a:gd name="T4" fmla="*/ 17 w 89"/>
                <a:gd name="T5" fmla="*/ 1 h 75"/>
                <a:gd name="T6" fmla="*/ 18 w 89"/>
                <a:gd name="T7" fmla="*/ 1 h 75"/>
                <a:gd name="T8" fmla="*/ 18 w 89"/>
                <a:gd name="T9" fmla="*/ 2 h 75"/>
                <a:gd name="T10" fmla="*/ 18 w 89"/>
                <a:gd name="T11" fmla="*/ 2 h 75"/>
                <a:gd name="T12" fmla="*/ 18 w 89"/>
                <a:gd name="T13" fmla="*/ 2 h 75"/>
                <a:gd name="T14" fmla="*/ 18 w 89"/>
                <a:gd name="T15" fmla="*/ 2 h 75"/>
                <a:gd name="T16" fmla="*/ 18 w 89"/>
                <a:gd name="T17" fmla="*/ 3 h 75"/>
                <a:gd name="T18" fmla="*/ 18 w 89"/>
                <a:gd name="T19" fmla="*/ 3 h 75"/>
                <a:gd name="T20" fmla="*/ 18 w 89"/>
                <a:gd name="T21" fmla="*/ 3 h 75"/>
                <a:gd name="T22" fmla="*/ 19 w 89"/>
                <a:gd name="T23" fmla="*/ 4 h 75"/>
                <a:gd name="T24" fmla="*/ 39 w 89"/>
                <a:gd name="T25" fmla="*/ 13 h 75"/>
                <a:gd name="T26" fmla="*/ 84 w 89"/>
                <a:gd name="T27" fmla="*/ 13 h 75"/>
                <a:gd name="T28" fmla="*/ 74 w 89"/>
                <a:gd name="T29" fmla="*/ 45 h 75"/>
                <a:gd name="T30" fmla="*/ 48 w 89"/>
                <a:gd name="T31" fmla="*/ 45 h 75"/>
                <a:gd name="T32" fmla="*/ 74 w 89"/>
                <a:gd name="T33" fmla="*/ 54 h 75"/>
                <a:gd name="T34" fmla="*/ 33 w 89"/>
                <a:gd name="T35" fmla="*/ 58 h 75"/>
                <a:gd name="T36" fmla="*/ 14 w 89"/>
                <a:gd name="T37" fmla="*/ 5 h 75"/>
                <a:gd name="T38" fmla="*/ 71 w 89"/>
                <a:gd name="T39" fmla="*/ 67 h 75"/>
                <a:gd name="T40" fmla="*/ 67 w 89"/>
                <a:gd name="T41" fmla="*/ 59 h 75"/>
                <a:gd name="T42" fmla="*/ 67 w 89"/>
                <a:gd name="T43" fmla="*/ 59 h 75"/>
                <a:gd name="T44" fmla="*/ 25 w 89"/>
                <a:gd name="T45" fmla="*/ 22 h 75"/>
                <a:gd name="T46" fmla="*/ 25 w 89"/>
                <a:gd name="T47" fmla="*/ 22 h 75"/>
                <a:gd name="T48" fmla="*/ 23 w 89"/>
                <a:gd name="T49" fmla="*/ 17 h 75"/>
                <a:gd name="T50" fmla="*/ 24 w 89"/>
                <a:gd name="T51" fmla="*/ 18 h 75"/>
                <a:gd name="T52" fmla="*/ 24 w 89"/>
                <a:gd name="T53" fmla="*/ 18 h 75"/>
                <a:gd name="T54" fmla="*/ 24 w 89"/>
                <a:gd name="T55" fmla="*/ 19 h 75"/>
                <a:gd name="T56" fmla="*/ 24 w 89"/>
                <a:gd name="T57" fmla="*/ 20 h 75"/>
                <a:gd name="T58" fmla="*/ 24 w 89"/>
                <a:gd name="T59" fmla="*/ 20 h 75"/>
                <a:gd name="T60" fmla="*/ 24 w 89"/>
                <a:gd name="T61" fmla="*/ 20 h 75"/>
                <a:gd name="T62" fmla="*/ 27 w 89"/>
                <a:gd name="T63" fmla="*/ 27 h 75"/>
                <a:gd name="T64" fmla="*/ 27 w 89"/>
                <a:gd name="T65" fmla="*/ 27 h 75"/>
                <a:gd name="T66" fmla="*/ 27 w 89"/>
                <a:gd name="T67" fmla="*/ 27 h 75"/>
                <a:gd name="T68" fmla="*/ 27 w 89"/>
                <a:gd name="T69" fmla="*/ 28 h 75"/>
                <a:gd name="T70" fmla="*/ 27 w 89"/>
                <a:gd name="T71" fmla="*/ 28 h 75"/>
                <a:gd name="T72" fmla="*/ 27 w 89"/>
                <a:gd name="T73" fmla="*/ 27 h 75"/>
                <a:gd name="T74" fmla="*/ 18 w 89"/>
                <a:gd name="T75" fmla="*/ 2 h 75"/>
                <a:gd name="T76" fmla="*/ 18 w 89"/>
                <a:gd name="T77" fmla="*/ 2 h 75"/>
                <a:gd name="T78" fmla="*/ 18 w 89"/>
                <a:gd name="T79" fmla="*/ 4 h 75"/>
                <a:gd name="T80" fmla="*/ 35 w 89"/>
                <a:gd name="T81" fmla="*/ 67 h 75"/>
                <a:gd name="T82" fmla="*/ 39 w 89"/>
                <a:gd name="T83" fmla="*/ 75 h 75"/>
                <a:gd name="T84" fmla="*/ 58 w 89"/>
                <a:gd name="T85" fmla="*/ 41 h 75"/>
                <a:gd name="T86" fmla="*/ 63 w 89"/>
                <a:gd name="T87" fmla="*/ 41 h 75"/>
                <a:gd name="T88" fmla="*/ 63 w 89"/>
                <a:gd name="T89" fmla="*/ 41 h 75"/>
                <a:gd name="T90" fmla="*/ 25 w 89"/>
                <a:gd name="T91" fmla="*/ 21 h 75"/>
                <a:gd name="T92" fmla="*/ 25 w 89"/>
                <a:gd name="T93" fmla="*/ 21 h 75"/>
                <a:gd name="T94" fmla="*/ 25 w 89"/>
                <a:gd name="T95" fmla="*/ 22 h 75"/>
                <a:gd name="T96" fmla="*/ 61 w 89"/>
                <a:gd name="T97" fmla="*/ 22 h 75"/>
                <a:gd name="T98" fmla="*/ 46 w 89"/>
                <a:gd name="T99" fmla="*/ 31 h 75"/>
                <a:gd name="T100" fmla="*/ 64 w 89"/>
                <a:gd name="T101" fmla="*/ 31 h 75"/>
                <a:gd name="T102" fmla="*/ 64 w 89"/>
                <a:gd name="T103" fmla="*/ 31 h 75"/>
                <a:gd name="T104" fmla="*/ 81 w 89"/>
                <a:gd name="T105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75">
                  <a:moveTo>
                    <a:pt x="32" y="41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43" y="39"/>
                    <a:pt x="43" y="37"/>
                    <a:pt x="42" y="36"/>
                  </a:cubicBezTo>
                  <a:cubicBezTo>
                    <a:pt x="38" y="36"/>
                    <a:pt x="34" y="36"/>
                    <a:pt x="30" y="36"/>
                  </a:cubicBezTo>
                  <a:cubicBezTo>
                    <a:pt x="31" y="37"/>
                    <a:pt x="31" y="39"/>
                    <a:pt x="32" y="41"/>
                  </a:cubicBezTo>
                  <a:close/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20" y="8"/>
                    <a:pt x="21" y="10"/>
                    <a:pt x="22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5" y="24"/>
                    <a:pt x="81" y="34"/>
                    <a:pt x="77" y="45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8"/>
                    <a:pt x="35" y="51"/>
                    <a:pt x="36" y="54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2" y="54"/>
                    <a:pt x="30" y="50"/>
                    <a:pt x="29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4" y="32"/>
                    <a:pt x="19" y="18"/>
                    <a:pt x="1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7" y="63"/>
                  </a:moveTo>
                  <a:cubicBezTo>
                    <a:pt x="69" y="63"/>
                    <a:pt x="71" y="65"/>
                    <a:pt x="71" y="67"/>
                  </a:cubicBezTo>
                  <a:cubicBezTo>
                    <a:pt x="71" y="69"/>
                    <a:pt x="69" y="70"/>
                    <a:pt x="67" y="70"/>
                  </a:cubicBezTo>
                  <a:cubicBezTo>
                    <a:pt x="65" y="70"/>
                    <a:pt x="63" y="69"/>
                    <a:pt x="63" y="67"/>
                  </a:cubicBezTo>
                  <a:cubicBezTo>
                    <a:pt x="63" y="65"/>
                    <a:pt x="65" y="63"/>
                    <a:pt x="67" y="63"/>
                  </a:cubicBezTo>
                  <a:close/>
                  <a:moveTo>
                    <a:pt x="67" y="59"/>
                  </a:moveTo>
                  <a:cubicBezTo>
                    <a:pt x="71" y="59"/>
                    <a:pt x="75" y="62"/>
                    <a:pt x="75" y="67"/>
                  </a:cubicBezTo>
                  <a:cubicBezTo>
                    <a:pt x="75" y="71"/>
                    <a:pt x="71" y="75"/>
                    <a:pt x="67" y="75"/>
                  </a:cubicBezTo>
                  <a:cubicBezTo>
                    <a:pt x="63" y="75"/>
                    <a:pt x="59" y="71"/>
                    <a:pt x="59" y="67"/>
                  </a:cubicBezTo>
                  <a:cubicBezTo>
                    <a:pt x="59" y="62"/>
                    <a:pt x="63" y="59"/>
                    <a:pt x="67" y="59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30" y="22"/>
                    <a:pt x="35" y="22"/>
                    <a:pt x="40" y="22"/>
                  </a:cubicBezTo>
                  <a:cubicBezTo>
                    <a:pt x="40" y="21"/>
                    <a:pt x="40" y="19"/>
                    <a:pt x="40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3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9"/>
                    <a:pt x="28" y="30"/>
                    <a:pt x="28" y="31"/>
                  </a:cubicBezTo>
                  <a:cubicBezTo>
                    <a:pt x="33" y="31"/>
                    <a:pt x="37" y="31"/>
                    <a:pt x="42" y="31"/>
                  </a:cubicBezTo>
                  <a:cubicBezTo>
                    <a:pt x="41" y="30"/>
                    <a:pt x="41" y="28"/>
                    <a:pt x="41" y="27"/>
                  </a:cubicBezTo>
                  <a:cubicBezTo>
                    <a:pt x="36" y="27"/>
                    <a:pt x="31" y="27"/>
                    <a:pt x="27" y="27"/>
                  </a:cubicBezTo>
                  <a:close/>
                  <a:moveTo>
                    <a:pt x="17" y="0"/>
                  </a:moveTo>
                  <a:cubicBezTo>
                    <a:pt x="17" y="0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4"/>
                  </a:moveTo>
                  <a:cubicBezTo>
                    <a:pt x="18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39" y="63"/>
                  </a:moveTo>
                  <a:cubicBezTo>
                    <a:pt x="41" y="63"/>
                    <a:pt x="42" y="65"/>
                    <a:pt x="42" y="67"/>
                  </a:cubicBezTo>
                  <a:cubicBezTo>
                    <a:pt x="42" y="69"/>
                    <a:pt x="41" y="70"/>
                    <a:pt x="39" y="70"/>
                  </a:cubicBezTo>
                  <a:cubicBezTo>
                    <a:pt x="37" y="70"/>
                    <a:pt x="35" y="69"/>
                    <a:pt x="35" y="67"/>
                  </a:cubicBezTo>
                  <a:cubicBezTo>
                    <a:pt x="35" y="65"/>
                    <a:pt x="37" y="63"/>
                    <a:pt x="39" y="63"/>
                  </a:cubicBezTo>
                  <a:close/>
                  <a:moveTo>
                    <a:pt x="39" y="59"/>
                  </a:moveTo>
                  <a:cubicBezTo>
                    <a:pt x="43" y="59"/>
                    <a:pt x="46" y="62"/>
                    <a:pt x="46" y="67"/>
                  </a:cubicBezTo>
                  <a:cubicBezTo>
                    <a:pt x="46" y="71"/>
                    <a:pt x="43" y="75"/>
                    <a:pt x="39" y="75"/>
                  </a:cubicBezTo>
                  <a:cubicBezTo>
                    <a:pt x="34" y="75"/>
                    <a:pt x="31" y="71"/>
                    <a:pt x="31" y="67"/>
                  </a:cubicBezTo>
                  <a:cubicBezTo>
                    <a:pt x="31" y="62"/>
                    <a:pt x="34" y="59"/>
                    <a:pt x="39" y="59"/>
                  </a:cubicBezTo>
                  <a:close/>
                  <a:moveTo>
                    <a:pt x="47" y="41"/>
                  </a:moveTo>
                  <a:cubicBezTo>
                    <a:pt x="58" y="41"/>
                    <a:pt x="58" y="41"/>
                    <a:pt x="58" y="41"/>
                  </a:cubicBezTo>
                  <a:cubicBezTo>
                    <a:pt x="58" y="39"/>
                    <a:pt x="59" y="37"/>
                    <a:pt x="59" y="36"/>
                  </a:cubicBezTo>
                  <a:cubicBezTo>
                    <a:pt x="55" y="36"/>
                    <a:pt x="51" y="36"/>
                    <a:pt x="47" y="36"/>
                  </a:cubicBezTo>
                  <a:cubicBezTo>
                    <a:pt x="47" y="37"/>
                    <a:pt x="47" y="39"/>
                    <a:pt x="47" y="41"/>
                  </a:cubicBezTo>
                  <a:close/>
                  <a:moveTo>
                    <a:pt x="63" y="41"/>
                  </a:moveTo>
                  <a:cubicBezTo>
                    <a:pt x="74" y="41"/>
                    <a:pt x="74" y="41"/>
                    <a:pt x="74" y="41"/>
                  </a:cubicBezTo>
                  <a:cubicBezTo>
                    <a:pt x="75" y="39"/>
                    <a:pt x="75" y="37"/>
                    <a:pt x="76" y="36"/>
                  </a:cubicBezTo>
                  <a:cubicBezTo>
                    <a:pt x="72" y="36"/>
                    <a:pt x="68" y="36"/>
                    <a:pt x="63" y="36"/>
                  </a:cubicBezTo>
                  <a:cubicBezTo>
                    <a:pt x="63" y="37"/>
                    <a:pt x="63" y="39"/>
                    <a:pt x="63" y="41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44" y="17"/>
                  </a:moveTo>
                  <a:cubicBezTo>
                    <a:pt x="44" y="19"/>
                    <a:pt x="45" y="21"/>
                    <a:pt x="45" y="22"/>
                  </a:cubicBezTo>
                  <a:cubicBezTo>
                    <a:pt x="50" y="22"/>
                    <a:pt x="55" y="22"/>
                    <a:pt x="61" y="22"/>
                  </a:cubicBezTo>
                  <a:cubicBezTo>
                    <a:pt x="61" y="21"/>
                    <a:pt x="61" y="19"/>
                    <a:pt x="61" y="17"/>
                  </a:cubicBezTo>
                  <a:cubicBezTo>
                    <a:pt x="44" y="17"/>
                    <a:pt x="44" y="17"/>
                    <a:pt x="44" y="17"/>
                  </a:cubicBezTo>
                  <a:close/>
                  <a:moveTo>
                    <a:pt x="46" y="27"/>
                  </a:moveTo>
                  <a:cubicBezTo>
                    <a:pt x="46" y="28"/>
                    <a:pt x="46" y="30"/>
                    <a:pt x="46" y="31"/>
                  </a:cubicBezTo>
                  <a:cubicBezTo>
                    <a:pt x="51" y="31"/>
                    <a:pt x="55" y="31"/>
                    <a:pt x="59" y="31"/>
                  </a:cubicBezTo>
                  <a:cubicBezTo>
                    <a:pt x="60" y="30"/>
                    <a:pt x="60" y="28"/>
                    <a:pt x="60" y="27"/>
                  </a:cubicBezTo>
                  <a:cubicBezTo>
                    <a:pt x="55" y="27"/>
                    <a:pt x="50" y="27"/>
                    <a:pt x="46" y="27"/>
                  </a:cubicBezTo>
                  <a:close/>
                  <a:moveTo>
                    <a:pt x="64" y="31"/>
                  </a:moveTo>
                  <a:cubicBezTo>
                    <a:pt x="64" y="30"/>
                    <a:pt x="64" y="28"/>
                    <a:pt x="65" y="27"/>
                  </a:cubicBezTo>
                  <a:cubicBezTo>
                    <a:pt x="70" y="27"/>
                    <a:pt x="74" y="27"/>
                    <a:pt x="79" y="27"/>
                  </a:cubicBezTo>
                  <a:cubicBezTo>
                    <a:pt x="78" y="28"/>
                    <a:pt x="78" y="30"/>
                    <a:pt x="77" y="31"/>
                  </a:cubicBezTo>
                  <a:cubicBezTo>
                    <a:pt x="73" y="31"/>
                    <a:pt x="69" y="31"/>
                    <a:pt x="64" y="31"/>
                  </a:cubicBezTo>
                  <a:close/>
                  <a:moveTo>
                    <a:pt x="65" y="22"/>
                  </a:moveTo>
                  <a:cubicBezTo>
                    <a:pt x="65" y="21"/>
                    <a:pt x="66" y="19"/>
                    <a:pt x="66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9"/>
                    <a:pt x="81" y="21"/>
                    <a:pt x="81" y="22"/>
                  </a:cubicBezTo>
                  <a:cubicBezTo>
                    <a:pt x="76" y="22"/>
                    <a:pt x="71" y="22"/>
                    <a:pt x="65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13"/>
          <p:cNvGrpSpPr/>
          <p:nvPr/>
        </p:nvGrpSpPr>
        <p:grpSpPr>
          <a:xfrm>
            <a:off x="6345456" y="2148138"/>
            <a:ext cx="3788772" cy="3945159"/>
            <a:chOff x="4821456" y="2148138"/>
            <a:chExt cx="3788772" cy="3945158"/>
          </a:xfrm>
        </p:grpSpPr>
        <p:sp>
          <p:nvSpPr>
            <p:cNvPr id="28" name="Oval 49"/>
            <p:cNvSpPr>
              <a:spLocks noChangeArrowheads="1"/>
            </p:cNvSpPr>
            <p:nvPr/>
          </p:nvSpPr>
          <p:spPr bwMode="auto">
            <a:xfrm>
              <a:off x="4821456" y="2777622"/>
              <a:ext cx="3321984" cy="331567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50"/>
            <p:cNvSpPr>
              <a:spLocks noChangeArrowheads="1"/>
            </p:cNvSpPr>
            <p:nvPr/>
          </p:nvSpPr>
          <p:spPr bwMode="auto">
            <a:xfrm>
              <a:off x="4958207" y="2914372"/>
              <a:ext cx="3048484" cy="304217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0" name="组合 2"/>
            <p:cNvGrpSpPr/>
            <p:nvPr/>
          </p:nvGrpSpPr>
          <p:grpSpPr>
            <a:xfrm>
              <a:off x="7448178" y="3864273"/>
              <a:ext cx="1162050" cy="1166813"/>
              <a:chOff x="4035752" y="4245225"/>
              <a:chExt cx="1162050" cy="1166813"/>
            </a:xfrm>
          </p:grpSpPr>
          <p:sp>
            <p:nvSpPr>
              <p:cNvPr id="45" name="Oval 7"/>
              <p:cNvSpPr>
                <a:spLocks noChangeArrowheads="1"/>
              </p:cNvSpPr>
              <p:nvPr/>
            </p:nvSpPr>
            <p:spPr bwMode="auto">
              <a:xfrm>
                <a:off x="4035752" y="4245225"/>
                <a:ext cx="1162050" cy="1166813"/>
              </a:xfrm>
              <a:prstGeom prst="ellipse">
                <a:avLst/>
              </a:prstGeom>
              <a:solidFill>
                <a:srgbClr val="20A0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Oval 32"/>
              <p:cNvSpPr>
                <a:spLocks noChangeArrowheads="1"/>
              </p:cNvSpPr>
              <p:nvPr/>
            </p:nvSpPr>
            <p:spPr bwMode="auto">
              <a:xfrm>
                <a:off x="4127827" y="4337300"/>
                <a:ext cx="977900" cy="9842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/>
              <p:nvPr/>
            </p:nvSpPr>
            <p:spPr bwMode="auto">
              <a:xfrm>
                <a:off x="4172277" y="4388100"/>
                <a:ext cx="887412" cy="887413"/>
              </a:xfrm>
              <a:custGeom>
                <a:avLst/>
                <a:gdLst>
                  <a:gd name="T0" fmla="*/ 77 w 155"/>
                  <a:gd name="T1" fmla="*/ 155 h 155"/>
                  <a:gd name="T2" fmla="*/ 66 w 155"/>
                  <a:gd name="T3" fmla="*/ 154 h 155"/>
                  <a:gd name="T4" fmla="*/ 55 w 155"/>
                  <a:gd name="T5" fmla="*/ 151 h 155"/>
                  <a:gd name="T6" fmla="*/ 44 w 155"/>
                  <a:gd name="T7" fmla="*/ 147 h 155"/>
                  <a:gd name="T8" fmla="*/ 34 w 155"/>
                  <a:gd name="T9" fmla="*/ 141 h 155"/>
                  <a:gd name="T10" fmla="*/ 25 w 155"/>
                  <a:gd name="T11" fmla="*/ 134 h 155"/>
                  <a:gd name="T12" fmla="*/ 18 w 155"/>
                  <a:gd name="T13" fmla="*/ 126 h 155"/>
                  <a:gd name="T14" fmla="*/ 11 w 155"/>
                  <a:gd name="T15" fmla="*/ 117 h 155"/>
                  <a:gd name="T16" fmla="*/ 6 w 155"/>
                  <a:gd name="T17" fmla="*/ 107 h 155"/>
                  <a:gd name="T18" fmla="*/ 2 w 155"/>
                  <a:gd name="T19" fmla="*/ 96 h 155"/>
                  <a:gd name="T20" fmla="*/ 0 w 155"/>
                  <a:gd name="T21" fmla="*/ 85 h 155"/>
                  <a:gd name="T22" fmla="*/ 0 w 155"/>
                  <a:gd name="T23" fmla="*/ 73 h 155"/>
                  <a:gd name="T24" fmla="*/ 2 w 155"/>
                  <a:gd name="T25" fmla="*/ 61 h 155"/>
                  <a:gd name="T26" fmla="*/ 5 w 155"/>
                  <a:gd name="T27" fmla="*/ 50 h 155"/>
                  <a:gd name="T28" fmla="*/ 9 w 155"/>
                  <a:gd name="T29" fmla="*/ 40 h 155"/>
                  <a:gd name="T30" fmla="*/ 15 w 155"/>
                  <a:gd name="T31" fmla="*/ 31 h 155"/>
                  <a:gd name="T32" fmla="*/ 23 w 155"/>
                  <a:gd name="T33" fmla="*/ 22 h 155"/>
                  <a:gd name="T34" fmla="*/ 31 w 155"/>
                  <a:gd name="T35" fmla="*/ 15 h 155"/>
                  <a:gd name="T36" fmla="*/ 41 w 155"/>
                  <a:gd name="T37" fmla="*/ 9 h 155"/>
                  <a:gd name="T38" fmla="*/ 51 w 155"/>
                  <a:gd name="T39" fmla="*/ 4 h 155"/>
                  <a:gd name="T40" fmla="*/ 62 w 155"/>
                  <a:gd name="T41" fmla="*/ 1 h 155"/>
                  <a:gd name="T42" fmla="*/ 74 w 155"/>
                  <a:gd name="T43" fmla="*/ 0 h 155"/>
                  <a:gd name="T44" fmla="*/ 85 w 155"/>
                  <a:gd name="T45" fmla="*/ 0 h 155"/>
                  <a:gd name="T46" fmla="*/ 97 w 155"/>
                  <a:gd name="T47" fmla="*/ 2 h 155"/>
                  <a:gd name="T48" fmla="*/ 108 w 155"/>
                  <a:gd name="T49" fmla="*/ 6 h 155"/>
                  <a:gd name="T50" fmla="*/ 118 w 155"/>
                  <a:gd name="T51" fmla="*/ 11 h 155"/>
                  <a:gd name="T52" fmla="*/ 127 w 155"/>
                  <a:gd name="T53" fmla="*/ 17 h 155"/>
                  <a:gd name="T54" fmla="*/ 135 w 155"/>
                  <a:gd name="T55" fmla="*/ 25 h 155"/>
                  <a:gd name="T56" fmla="*/ 142 w 155"/>
                  <a:gd name="T57" fmla="*/ 34 h 155"/>
                  <a:gd name="T58" fmla="*/ 147 w 155"/>
                  <a:gd name="T59" fmla="*/ 43 h 155"/>
                  <a:gd name="T60" fmla="*/ 152 w 155"/>
                  <a:gd name="T61" fmla="*/ 54 h 155"/>
                  <a:gd name="T62" fmla="*/ 154 w 155"/>
                  <a:gd name="T63" fmla="*/ 65 h 155"/>
                  <a:gd name="T64" fmla="*/ 155 w 155"/>
                  <a:gd name="T65" fmla="*/ 77 h 155"/>
                  <a:gd name="T66" fmla="*/ 154 w 155"/>
                  <a:gd name="T67" fmla="*/ 89 h 155"/>
                  <a:gd name="T68" fmla="*/ 152 w 155"/>
                  <a:gd name="T69" fmla="*/ 100 h 155"/>
                  <a:gd name="T70" fmla="*/ 147 w 155"/>
                  <a:gd name="T71" fmla="*/ 111 h 155"/>
                  <a:gd name="T72" fmla="*/ 142 w 155"/>
                  <a:gd name="T73" fmla="*/ 120 h 155"/>
                  <a:gd name="T74" fmla="*/ 135 w 155"/>
                  <a:gd name="T75" fmla="*/ 129 h 155"/>
                  <a:gd name="T76" fmla="*/ 127 w 155"/>
                  <a:gd name="T77" fmla="*/ 137 h 155"/>
                  <a:gd name="T78" fmla="*/ 118 w 155"/>
                  <a:gd name="T79" fmla="*/ 143 h 155"/>
                  <a:gd name="T80" fmla="*/ 108 w 155"/>
                  <a:gd name="T81" fmla="*/ 148 h 155"/>
                  <a:gd name="T82" fmla="*/ 97 w 155"/>
                  <a:gd name="T83" fmla="*/ 152 h 155"/>
                  <a:gd name="T84" fmla="*/ 85 w 155"/>
                  <a:gd name="T85" fmla="*/ 154 h 155"/>
                  <a:gd name="T86" fmla="*/ 77 w 155"/>
                  <a:gd name="T87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5" h="155">
                    <a:moveTo>
                      <a:pt x="77" y="155"/>
                    </a:moveTo>
                    <a:cubicBezTo>
                      <a:pt x="73" y="154"/>
                      <a:pt x="70" y="154"/>
                      <a:pt x="66" y="154"/>
                    </a:cubicBezTo>
                    <a:cubicBezTo>
                      <a:pt x="62" y="153"/>
                      <a:pt x="58" y="152"/>
                      <a:pt x="55" y="151"/>
                    </a:cubicBezTo>
                    <a:cubicBezTo>
                      <a:pt x="51" y="150"/>
                      <a:pt x="47" y="148"/>
                      <a:pt x="44" y="147"/>
                    </a:cubicBezTo>
                    <a:cubicBezTo>
                      <a:pt x="41" y="145"/>
                      <a:pt x="37" y="143"/>
                      <a:pt x="34" y="141"/>
                    </a:cubicBezTo>
                    <a:cubicBezTo>
                      <a:pt x="31" y="139"/>
                      <a:pt x="28" y="137"/>
                      <a:pt x="25" y="134"/>
                    </a:cubicBezTo>
                    <a:cubicBezTo>
                      <a:pt x="23" y="132"/>
                      <a:pt x="20" y="129"/>
                      <a:pt x="18" y="126"/>
                    </a:cubicBezTo>
                    <a:cubicBezTo>
                      <a:pt x="15" y="123"/>
                      <a:pt x="13" y="120"/>
                      <a:pt x="11" y="117"/>
                    </a:cubicBezTo>
                    <a:cubicBezTo>
                      <a:pt x="9" y="114"/>
                      <a:pt x="8" y="111"/>
                      <a:pt x="6" y="107"/>
                    </a:cubicBezTo>
                    <a:cubicBezTo>
                      <a:pt x="5" y="104"/>
                      <a:pt x="3" y="100"/>
                      <a:pt x="2" y="96"/>
                    </a:cubicBezTo>
                    <a:cubicBezTo>
                      <a:pt x="2" y="93"/>
                      <a:pt x="1" y="89"/>
                      <a:pt x="0" y="85"/>
                    </a:cubicBezTo>
                    <a:cubicBezTo>
                      <a:pt x="0" y="81"/>
                      <a:pt x="0" y="77"/>
                      <a:pt x="0" y="73"/>
                    </a:cubicBezTo>
                    <a:cubicBezTo>
                      <a:pt x="0" y="69"/>
                      <a:pt x="1" y="65"/>
                      <a:pt x="2" y="61"/>
                    </a:cubicBezTo>
                    <a:cubicBezTo>
                      <a:pt x="2" y="58"/>
                      <a:pt x="3" y="54"/>
                      <a:pt x="5" y="50"/>
                    </a:cubicBezTo>
                    <a:cubicBezTo>
                      <a:pt x="6" y="47"/>
                      <a:pt x="8" y="44"/>
                      <a:pt x="9" y="40"/>
                    </a:cubicBezTo>
                    <a:cubicBezTo>
                      <a:pt x="11" y="37"/>
                      <a:pt x="13" y="34"/>
                      <a:pt x="15" y="31"/>
                    </a:cubicBezTo>
                    <a:cubicBezTo>
                      <a:pt x="18" y="28"/>
                      <a:pt x="20" y="25"/>
                      <a:pt x="23" y="22"/>
                    </a:cubicBezTo>
                    <a:cubicBezTo>
                      <a:pt x="25" y="20"/>
                      <a:pt x="28" y="17"/>
                      <a:pt x="31" y="15"/>
                    </a:cubicBezTo>
                    <a:cubicBezTo>
                      <a:pt x="34" y="13"/>
                      <a:pt x="37" y="11"/>
                      <a:pt x="41" y="9"/>
                    </a:cubicBezTo>
                    <a:cubicBezTo>
                      <a:pt x="44" y="7"/>
                      <a:pt x="47" y="6"/>
                      <a:pt x="51" y="4"/>
                    </a:cubicBezTo>
                    <a:cubicBezTo>
                      <a:pt x="55" y="3"/>
                      <a:pt x="58" y="2"/>
                      <a:pt x="62" y="1"/>
                    </a:cubicBezTo>
                    <a:cubicBezTo>
                      <a:pt x="66" y="0"/>
                      <a:pt x="70" y="0"/>
                      <a:pt x="74" y="0"/>
                    </a:cubicBezTo>
                    <a:cubicBezTo>
                      <a:pt x="78" y="0"/>
                      <a:pt x="81" y="0"/>
                      <a:pt x="85" y="0"/>
                    </a:cubicBezTo>
                    <a:cubicBezTo>
                      <a:pt x="89" y="0"/>
                      <a:pt x="93" y="1"/>
                      <a:pt x="97" y="2"/>
                    </a:cubicBezTo>
                    <a:cubicBezTo>
                      <a:pt x="101" y="3"/>
                      <a:pt x="104" y="4"/>
                      <a:pt x="108" y="6"/>
                    </a:cubicBezTo>
                    <a:cubicBezTo>
                      <a:pt x="111" y="7"/>
                      <a:pt x="114" y="9"/>
                      <a:pt x="118" y="11"/>
                    </a:cubicBezTo>
                    <a:cubicBezTo>
                      <a:pt x="121" y="13"/>
                      <a:pt x="124" y="15"/>
                      <a:pt x="127" y="17"/>
                    </a:cubicBezTo>
                    <a:cubicBezTo>
                      <a:pt x="130" y="20"/>
                      <a:pt x="132" y="22"/>
                      <a:pt x="135" y="25"/>
                    </a:cubicBezTo>
                    <a:cubicBezTo>
                      <a:pt x="137" y="28"/>
                      <a:pt x="140" y="31"/>
                      <a:pt x="142" y="34"/>
                    </a:cubicBezTo>
                    <a:cubicBezTo>
                      <a:pt x="144" y="37"/>
                      <a:pt x="146" y="40"/>
                      <a:pt x="147" y="43"/>
                    </a:cubicBezTo>
                    <a:cubicBezTo>
                      <a:pt x="149" y="47"/>
                      <a:pt x="150" y="50"/>
                      <a:pt x="152" y="54"/>
                    </a:cubicBezTo>
                    <a:cubicBezTo>
                      <a:pt x="153" y="58"/>
                      <a:pt x="153" y="61"/>
                      <a:pt x="154" y="65"/>
                    </a:cubicBezTo>
                    <a:cubicBezTo>
                      <a:pt x="155" y="69"/>
                      <a:pt x="155" y="73"/>
                      <a:pt x="155" y="77"/>
                    </a:cubicBezTo>
                    <a:cubicBezTo>
                      <a:pt x="155" y="81"/>
                      <a:pt x="155" y="85"/>
                      <a:pt x="154" y="89"/>
                    </a:cubicBezTo>
                    <a:cubicBezTo>
                      <a:pt x="153" y="93"/>
                      <a:pt x="153" y="96"/>
                      <a:pt x="152" y="100"/>
                    </a:cubicBezTo>
                    <a:cubicBezTo>
                      <a:pt x="150" y="104"/>
                      <a:pt x="149" y="107"/>
                      <a:pt x="147" y="111"/>
                    </a:cubicBezTo>
                    <a:cubicBezTo>
                      <a:pt x="146" y="114"/>
                      <a:pt x="144" y="117"/>
                      <a:pt x="142" y="120"/>
                    </a:cubicBezTo>
                    <a:cubicBezTo>
                      <a:pt x="140" y="123"/>
                      <a:pt x="137" y="126"/>
                      <a:pt x="135" y="129"/>
                    </a:cubicBezTo>
                    <a:cubicBezTo>
                      <a:pt x="132" y="132"/>
                      <a:pt x="130" y="134"/>
                      <a:pt x="127" y="137"/>
                    </a:cubicBezTo>
                    <a:cubicBezTo>
                      <a:pt x="124" y="139"/>
                      <a:pt x="121" y="141"/>
                      <a:pt x="118" y="143"/>
                    </a:cubicBezTo>
                    <a:cubicBezTo>
                      <a:pt x="114" y="145"/>
                      <a:pt x="111" y="147"/>
                      <a:pt x="108" y="148"/>
                    </a:cubicBezTo>
                    <a:cubicBezTo>
                      <a:pt x="104" y="150"/>
                      <a:pt x="101" y="151"/>
                      <a:pt x="97" y="152"/>
                    </a:cubicBezTo>
                    <a:cubicBezTo>
                      <a:pt x="93" y="153"/>
                      <a:pt x="89" y="154"/>
                      <a:pt x="85" y="154"/>
                    </a:cubicBezTo>
                    <a:cubicBezTo>
                      <a:pt x="77" y="155"/>
                      <a:pt x="77" y="155"/>
                      <a:pt x="77" y="155"/>
                    </a:cubicBezTo>
                    <a:close/>
                  </a:path>
                </a:pathLst>
              </a:custGeom>
              <a:solidFill>
                <a:srgbClr val="20A0D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48" name="组合 107"/>
              <p:cNvGrpSpPr/>
              <p:nvPr/>
            </p:nvGrpSpPr>
            <p:grpSpPr>
              <a:xfrm>
                <a:off x="4318843" y="4541792"/>
                <a:ext cx="567146" cy="567146"/>
                <a:chOff x="4219575" y="4668838"/>
                <a:chExt cx="442913" cy="442913"/>
              </a:xfrm>
              <a:solidFill>
                <a:schemeClr val="bg1"/>
              </a:solidFill>
            </p:grpSpPr>
            <p:sp>
              <p:nvSpPr>
                <p:cNvPr id="49" name="Freeform 5"/>
                <p:cNvSpPr/>
                <p:nvPr/>
              </p:nvSpPr>
              <p:spPr bwMode="auto">
                <a:xfrm>
                  <a:off x="4222750" y="4668838"/>
                  <a:ext cx="368300" cy="255588"/>
                </a:xfrm>
                <a:custGeom>
                  <a:avLst/>
                  <a:gdLst>
                    <a:gd name="T0" fmla="*/ 95 w 97"/>
                    <a:gd name="T1" fmla="*/ 0 h 68"/>
                    <a:gd name="T2" fmla="*/ 68 w 97"/>
                    <a:gd name="T3" fmla="*/ 10 h 68"/>
                    <a:gd name="T4" fmla="*/ 79 w 97"/>
                    <a:gd name="T5" fmla="*/ 16 h 68"/>
                    <a:gd name="T6" fmla="*/ 33 w 97"/>
                    <a:gd name="T7" fmla="*/ 50 h 68"/>
                    <a:gd name="T8" fmla="*/ 5 w 97"/>
                    <a:gd name="T9" fmla="*/ 55 h 68"/>
                    <a:gd name="T10" fmla="*/ 0 w 97"/>
                    <a:gd name="T11" fmla="*/ 55 h 68"/>
                    <a:gd name="T12" fmla="*/ 0 w 97"/>
                    <a:gd name="T13" fmla="*/ 61 h 68"/>
                    <a:gd name="T14" fmla="*/ 0 w 97"/>
                    <a:gd name="T15" fmla="*/ 68 h 68"/>
                    <a:gd name="T16" fmla="*/ 5 w 97"/>
                    <a:gd name="T17" fmla="*/ 68 h 68"/>
                    <a:gd name="T18" fmla="*/ 36 w 97"/>
                    <a:gd name="T19" fmla="*/ 62 h 68"/>
                    <a:gd name="T20" fmla="*/ 68 w 97"/>
                    <a:gd name="T21" fmla="*/ 45 h 68"/>
                    <a:gd name="T22" fmla="*/ 90 w 97"/>
                    <a:gd name="T23" fmla="*/ 22 h 68"/>
                    <a:gd name="T24" fmla="*/ 97 w 97"/>
                    <a:gd name="T25" fmla="*/ 27 h 68"/>
                    <a:gd name="T26" fmla="*/ 95 w 97"/>
                    <a:gd name="T27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7" h="68">
                      <a:moveTo>
                        <a:pt x="95" y="0"/>
                      </a:moveTo>
                      <a:cubicBezTo>
                        <a:pt x="68" y="10"/>
                        <a:pt x="68" y="10"/>
                        <a:pt x="68" y="10"/>
                      </a:cubicBezTo>
                      <a:cubicBezTo>
                        <a:pt x="79" y="16"/>
                        <a:pt x="79" y="16"/>
                        <a:pt x="79" y="16"/>
                      </a:cubicBezTo>
                      <a:cubicBezTo>
                        <a:pt x="68" y="32"/>
                        <a:pt x="52" y="44"/>
                        <a:pt x="33" y="50"/>
                      </a:cubicBezTo>
                      <a:cubicBezTo>
                        <a:pt x="21" y="55"/>
                        <a:pt x="10" y="55"/>
                        <a:pt x="5" y="55"/>
                      </a:cubicBezTo>
                      <a:cubicBezTo>
                        <a:pt x="2" y="55"/>
                        <a:pt x="0" y="55"/>
                        <a:pt x="0" y="55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1" y="68"/>
                        <a:pt x="2" y="68"/>
                        <a:pt x="5" y="68"/>
                      </a:cubicBezTo>
                      <a:cubicBezTo>
                        <a:pt x="11" y="68"/>
                        <a:pt x="23" y="67"/>
                        <a:pt x="36" y="62"/>
                      </a:cubicBezTo>
                      <a:cubicBezTo>
                        <a:pt x="48" y="58"/>
                        <a:pt x="59" y="53"/>
                        <a:pt x="68" y="45"/>
                      </a:cubicBezTo>
                      <a:cubicBezTo>
                        <a:pt x="76" y="39"/>
                        <a:pt x="83" y="31"/>
                        <a:pt x="90" y="22"/>
                      </a:cubicBezTo>
                      <a:cubicBezTo>
                        <a:pt x="97" y="27"/>
                        <a:pt x="97" y="27"/>
                        <a:pt x="97" y="27"/>
                      </a:cubicBezTo>
                      <a:cubicBezTo>
                        <a:pt x="95" y="0"/>
                        <a:pt x="95" y="0"/>
                        <a:pt x="9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" name="Rectangle 6"/>
                <p:cNvSpPr>
                  <a:spLocks noChangeArrowheads="1"/>
                </p:cNvSpPr>
                <p:nvPr/>
              </p:nvSpPr>
              <p:spPr bwMode="auto">
                <a:xfrm>
                  <a:off x="4219575" y="4962525"/>
                  <a:ext cx="87313" cy="936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" name="Rectangle 7"/>
                <p:cNvSpPr>
                  <a:spLocks noChangeArrowheads="1"/>
                </p:cNvSpPr>
                <p:nvPr/>
              </p:nvSpPr>
              <p:spPr bwMode="auto">
                <a:xfrm>
                  <a:off x="4219575" y="4962525"/>
                  <a:ext cx="87313" cy="936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" name="Rectangle 8"/>
                <p:cNvSpPr>
                  <a:spLocks noChangeArrowheads="1"/>
                </p:cNvSpPr>
                <p:nvPr/>
              </p:nvSpPr>
              <p:spPr bwMode="auto">
                <a:xfrm>
                  <a:off x="4321175" y="4932363"/>
                  <a:ext cx="84138" cy="1238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" name="Rectangle 9"/>
                <p:cNvSpPr>
                  <a:spLocks noChangeArrowheads="1"/>
                </p:cNvSpPr>
                <p:nvPr/>
              </p:nvSpPr>
              <p:spPr bwMode="auto">
                <a:xfrm>
                  <a:off x="4321175" y="4932363"/>
                  <a:ext cx="84138" cy="1238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" name="Rectangle 10"/>
                <p:cNvSpPr>
                  <a:spLocks noChangeArrowheads="1"/>
                </p:cNvSpPr>
                <p:nvPr/>
              </p:nvSpPr>
              <p:spPr bwMode="auto">
                <a:xfrm>
                  <a:off x="4419600" y="4891088"/>
                  <a:ext cx="87313" cy="1651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" name="Rectangle 11"/>
                <p:cNvSpPr>
                  <a:spLocks noChangeArrowheads="1"/>
                </p:cNvSpPr>
                <p:nvPr/>
              </p:nvSpPr>
              <p:spPr bwMode="auto">
                <a:xfrm>
                  <a:off x="4419602" y="4891088"/>
                  <a:ext cx="87313" cy="1651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" name="Rectangle 12"/>
                <p:cNvSpPr>
                  <a:spLocks noChangeArrowheads="1"/>
                </p:cNvSpPr>
                <p:nvPr/>
              </p:nvSpPr>
              <p:spPr bwMode="auto">
                <a:xfrm>
                  <a:off x="4522788" y="4826000"/>
                  <a:ext cx="82550" cy="2301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" name="Rectangle 13"/>
                <p:cNvSpPr>
                  <a:spLocks noChangeArrowheads="1"/>
                </p:cNvSpPr>
                <p:nvPr/>
              </p:nvSpPr>
              <p:spPr bwMode="auto">
                <a:xfrm>
                  <a:off x="4522788" y="4826000"/>
                  <a:ext cx="82550" cy="2301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" name="Freeform 14"/>
                <p:cNvSpPr/>
                <p:nvPr/>
              </p:nvSpPr>
              <p:spPr bwMode="auto">
                <a:xfrm>
                  <a:off x="4219575" y="4668838"/>
                  <a:ext cx="442913" cy="442913"/>
                </a:xfrm>
                <a:custGeom>
                  <a:avLst/>
                  <a:gdLst>
                    <a:gd name="T0" fmla="*/ 112 w 117"/>
                    <a:gd name="T1" fmla="*/ 0 h 118"/>
                    <a:gd name="T2" fmla="*/ 112 w 117"/>
                    <a:gd name="T3" fmla="*/ 0 h 118"/>
                    <a:gd name="T4" fmla="*/ 112 w 117"/>
                    <a:gd name="T5" fmla="*/ 0 h 118"/>
                    <a:gd name="T6" fmla="*/ 109 w 117"/>
                    <a:gd name="T7" fmla="*/ 1 h 118"/>
                    <a:gd name="T8" fmla="*/ 107 w 117"/>
                    <a:gd name="T9" fmla="*/ 5 h 118"/>
                    <a:gd name="T10" fmla="*/ 111 w 117"/>
                    <a:gd name="T11" fmla="*/ 9 h 118"/>
                    <a:gd name="T12" fmla="*/ 111 w 117"/>
                    <a:gd name="T13" fmla="*/ 112 h 118"/>
                    <a:gd name="T14" fmla="*/ 10 w 117"/>
                    <a:gd name="T15" fmla="*/ 112 h 118"/>
                    <a:gd name="T16" fmla="*/ 5 w 117"/>
                    <a:gd name="T17" fmla="*/ 108 h 118"/>
                    <a:gd name="T18" fmla="*/ 0 w 117"/>
                    <a:gd name="T19" fmla="*/ 113 h 118"/>
                    <a:gd name="T20" fmla="*/ 0 w 117"/>
                    <a:gd name="T21" fmla="*/ 113 h 118"/>
                    <a:gd name="T22" fmla="*/ 5 w 117"/>
                    <a:gd name="T23" fmla="*/ 118 h 118"/>
                    <a:gd name="T24" fmla="*/ 10 w 117"/>
                    <a:gd name="T25" fmla="*/ 114 h 118"/>
                    <a:gd name="T26" fmla="*/ 113 w 117"/>
                    <a:gd name="T27" fmla="*/ 114 h 118"/>
                    <a:gd name="T28" fmla="*/ 113 w 117"/>
                    <a:gd name="T29" fmla="*/ 9 h 118"/>
                    <a:gd name="T30" fmla="*/ 117 w 117"/>
                    <a:gd name="T31" fmla="*/ 5 h 118"/>
                    <a:gd name="T32" fmla="*/ 112 w 117"/>
                    <a:gd name="T33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7" h="118">
                      <a:moveTo>
                        <a:pt x="112" y="0"/>
                      </a:move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11" y="0"/>
                        <a:pt x="110" y="0"/>
                        <a:pt x="109" y="1"/>
                      </a:cubicBezTo>
                      <a:cubicBezTo>
                        <a:pt x="108" y="2"/>
                        <a:pt x="107" y="3"/>
                        <a:pt x="107" y="5"/>
                      </a:cubicBezTo>
                      <a:cubicBezTo>
                        <a:pt x="107" y="7"/>
                        <a:pt x="109" y="9"/>
                        <a:pt x="111" y="9"/>
                      </a:cubicBezTo>
                      <a:cubicBezTo>
                        <a:pt x="111" y="112"/>
                        <a:pt x="111" y="112"/>
                        <a:pt x="111" y="112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9" y="110"/>
                        <a:pt x="7" y="108"/>
                        <a:pt x="5" y="108"/>
                      </a:cubicBezTo>
                      <a:cubicBezTo>
                        <a:pt x="3" y="108"/>
                        <a:pt x="0" y="110"/>
                        <a:pt x="0" y="113"/>
                      </a:cubicBezTo>
                      <a:cubicBezTo>
                        <a:pt x="0" y="113"/>
                        <a:pt x="0" y="113"/>
                        <a:pt x="0" y="113"/>
                      </a:cubicBezTo>
                      <a:cubicBezTo>
                        <a:pt x="1" y="116"/>
                        <a:pt x="3" y="118"/>
                        <a:pt x="5" y="118"/>
                      </a:cubicBezTo>
                      <a:cubicBezTo>
                        <a:pt x="7" y="118"/>
                        <a:pt x="9" y="116"/>
                        <a:pt x="10" y="114"/>
                      </a:cubicBezTo>
                      <a:cubicBezTo>
                        <a:pt x="113" y="114"/>
                        <a:pt x="113" y="114"/>
                        <a:pt x="113" y="114"/>
                      </a:cubicBezTo>
                      <a:cubicBezTo>
                        <a:pt x="113" y="9"/>
                        <a:pt x="113" y="9"/>
                        <a:pt x="113" y="9"/>
                      </a:cubicBezTo>
                      <a:cubicBezTo>
                        <a:pt x="115" y="9"/>
                        <a:pt x="117" y="7"/>
                        <a:pt x="117" y="5"/>
                      </a:cubicBezTo>
                      <a:cubicBezTo>
                        <a:pt x="117" y="2"/>
                        <a:pt x="115" y="0"/>
                        <a:pt x="1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1" name="组合 4"/>
            <p:cNvGrpSpPr/>
            <p:nvPr/>
          </p:nvGrpSpPr>
          <p:grpSpPr>
            <a:xfrm>
              <a:off x="5682097" y="3415080"/>
              <a:ext cx="1600702" cy="2085152"/>
              <a:chOff x="5565984" y="3072483"/>
              <a:chExt cx="1600702" cy="2085152"/>
            </a:xfrm>
          </p:grpSpPr>
          <p:sp>
            <p:nvSpPr>
              <p:cNvPr id="37" name="折角形 36"/>
              <p:cNvSpPr/>
              <p:nvPr/>
            </p:nvSpPr>
            <p:spPr bwMode="auto">
              <a:xfrm>
                <a:off x="5565984" y="3072483"/>
                <a:ext cx="1390444" cy="1855335"/>
              </a:xfrm>
              <a:prstGeom prst="foldedCorner">
                <a:avLst/>
              </a:prstGeom>
              <a:solidFill>
                <a:srgbClr val="20A0D5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38" name="折角形 37"/>
              <p:cNvSpPr/>
              <p:nvPr/>
            </p:nvSpPr>
            <p:spPr bwMode="auto">
              <a:xfrm>
                <a:off x="5675270" y="3186199"/>
                <a:ext cx="1390444" cy="1855335"/>
              </a:xfrm>
              <a:prstGeom prst="foldedCorner">
                <a:avLst/>
              </a:prstGeom>
              <a:solidFill>
                <a:srgbClr val="20A0D5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39" name="折角形 38"/>
              <p:cNvSpPr/>
              <p:nvPr/>
            </p:nvSpPr>
            <p:spPr bwMode="auto">
              <a:xfrm>
                <a:off x="5776242" y="3302300"/>
                <a:ext cx="1390444" cy="1855335"/>
              </a:xfrm>
              <a:prstGeom prst="foldedCorner">
                <a:avLst/>
              </a:prstGeom>
              <a:solidFill>
                <a:srgbClr val="20A0D5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lang="en-US" altLang="zh-CN" sz="20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 bwMode="auto">
              <a:xfrm>
                <a:off x="5868438" y="4428816"/>
                <a:ext cx="1188962" cy="35400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algn="ctr"/>
                <a:endParaRPr lang="zh-CN" altLang="en-US" dirty="0">
                  <a:solidFill>
                    <a:srgbClr val="00B0F0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 bwMode="auto">
              <a:xfrm>
                <a:off x="5876752" y="3974644"/>
                <a:ext cx="1188962" cy="35400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algn="ctr"/>
                <a:endParaRPr lang="zh-CN" altLang="en-US" dirty="0">
                  <a:solidFill>
                    <a:srgbClr val="00B0F0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5920053" y="3477619"/>
                <a:ext cx="1102360" cy="3683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</a:rPr>
                  <a:t>缴款订单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5821879" y="3968026"/>
                <a:ext cx="1325880" cy="3683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  <a:buClrTx/>
                </a:pPr>
                <a:r>
                  <a:rPr lang="zh-CN" altLang="en-US" sz="1800" dirty="0">
                    <a:solidFill>
                      <a:schemeClr val="tx1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缴款识别码</a:t>
                </a:r>
                <a:endParaRPr lang="zh-CN" altLang="en-US" sz="18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5815246" y="4424852"/>
                <a:ext cx="1325880" cy="3683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  <a:buClrTx/>
                </a:pPr>
                <a:r>
                  <a:rPr lang="zh-CN" altLang="en-US" sz="1800" dirty="0">
                    <a:solidFill>
                      <a:schemeClr val="tx1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项目识别码</a:t>
                </a:r>
                <a:endParaRPr lang="zh-CN" altLang="en-US" sz="18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32" name="组合 69"/>
            <p:cNvGrpSpPr/>
            <p:nvPr/>
          </p:nvGrpSpPr>
          <p:grpSpPr>
            <a:xfrm>
              <a:off x="5936620" y="2148138"/>
              <a:ext cx="1162050" cy="1166813"/>
              <a:chOff x="3999458" y="2813124"/>
              <a:chExt cx="1162050" cy="1166813"/>
            </a:xfrm>
          </p:grpSpPr>
          <p:sp>
            <p:nvSpPr>
              <p:cNvPr id="34" name="Oval 7"/>
              <p:cNvSpPr>
                <a:spLocks noChangeArrowheads="1"/>
              </p:cNvSpPr>
              <p:nvPr/>
            </p:nvSpPr>
            <p:spPr bwMode="auto">
              <a:xfrm>
                <a:off x="3999458" y="2813124"/>
                <a:ext cx="1162050" cy="1166813"/>
              </a:xfrm>
              <a:prstGeom prst="ellipse">
                <a:avLst/>
              </a:prstGeom>
              <a:solidFill>
                <a:srgbClr val="20A0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Oval 32"/>
              <p:cNvSpPr>
                <a:spLocks noChangeArrowheads="1"/>
              </p:cNvSpPr>
              <p:nvPr/>
            </p:nvSpPr>
            <p:spPr bwMode="auto">
              <a:xfrm>
                <a:off x="4091533" y="2905199"/>
                <a:ext cx="977900" cy="9842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33"/>
              <p:cNvSpPr/>
              <p:nvPr/>
            </p:nvSpPr>
            <p:spPr bwMode="auto">
              <a:xfrm>
                <a:off x="4135983" y="2955999"/>
                <a:ext cx="887412" cy="887413"/>
              </a:xfrm>
              <a:custGeom>
                <a:avLst/>
                <a:gdLst>
                  <a:gd name="T0" fmla="*/ 77 w 155"/>
                  <a:gd name="T1" fmla="*/ 155 h 155"/>
                  <a:gd name="T2" fmla="*/ 66 w 155"/>
                  <a:gd name="T3" fmla="*/ 154 h 155"/>
                  <a:gd name="T4" fmla="*/ 55 w 155"/>
                  <a:gd name="T5" fmla="*/ 151 h 155"/>
                  <a:gd name="T6" fmla="*/ 44 w 155"/>
                  <a:gd name="T7" fmla="*/ 147 h 155"/>
                  <a:gd name="T8" fmla="*/ 34 w 155"/>
                  <a:gd name="T9" fmla="*/ 141 h 155"/>
                  <a:gd name="T10" fmla="*/ 25 w 155"/>
                  <a:gd name="T11" fmla="*/ 134 h 155"/>
                  <a:gd name="T12" fmla="*/ 18 w 155"/>
                  <a:gd name="T13" fmla="*/ 126 h 155"/>
                  <a:gd name="T14" fmla="*/ 11 w 155"/>
                  <a:gd name="T15" fmla="*/ 117 h 155"/>
                  <a:gd name="T16" fmla="*/ 6 w 155"/>
                  <a:gd name="T17" fmla="*/ 107 h 155"/>
                  <a:gd name="T18" fmla="*/ 2 w 155"/>
                  <a:gd name="T19" fmla="*/ 96 h 155"/>
                  <a:gd name="T20" fmla="*/ 0 w 155"/>
                  <a:gd name="T21" fmla="*/ 85 h 155"/>
                  <a:gd name="T22" fmla="*/ 0 w 155"/>
                  <a:gd name="T23" fmla="*/ 73 h 155"/>
                  <a:gd name="T24" fmla="*/ 2 w 155"/>
                  <a:gd name="T25" fmla="*/ 61 h 155"/>
                  <a:gd name="T26" fmla="*/ 5 w 155"/>
                  <a:gd name="T27" fmla="*/ 50 h 155"/>
                  <a:gd name="T28" fmla="*/ 9 w 155"/>
                  <a:gd name="T29" fmla="*/ 40 h 155"/>
                  <a:gd name="T30" fmla="*/ 15 w 155"/>
                  <a:gd name="T31" fmla="*/ 31 h 155"/>
                  <a:gd name="T32" fmla="*/ 23 w 155"/>
                  <a:gd name="T33" fmla="*/ 22 h 155"/>
                  <a:gd name="T34" fmla="*/ 31 w 155"/>
                  <a:gd name="T35" fmla="*/ 15 h 155"/>
                  <a:gd name="T36" fmla="*/ 41 w 155"/>
                  <a:gd name="T37" fmla="*/ 9 h 155"/>
                  <a:gd name="T38" fmla="*/ 51 w 155"/>
                  <a:gd name="T39" fmla="*/ 4 h 155"/>
                  <a:gd name="T40" fmla="*/ 62 w 155"/>
                  <a:gd name="T41" fmla="*/ 1 h 155"/>
                  <a:gd name="T42" fmla="*/ 74 w 155"/>
                  <a:gd name="T43" fmla="*/ 0 h 155"/>
                  <a:gd name="T44" fmla="*/ 85 w 155"/>
                  <a:gd name="T45" fmla="*/ 0 h 155"/>
                  <a:gd name="T46" fmla="*/ 97 w 155"/>
                  <a:gd name="T47" fmla="*/ 2 h 155"/>
                  <a:gd name="T48" fmla="*/ 108 w 155"/>
                  <a:gd name="T49" fmla="*/ 6 h 155"/>
                  <a:gd name="T50" fmla="*/ 118 w 155"/>
                  <a:gd name="T51" fmla="*/ 11 h 155"/>
                  <a:gd name="T52" fmla="*/ 127 w 155"/>
                  <a:gd name="T53" fmla="*/ 17 h 155"/>
                  <a:gd name="T54" fmla="*/ 135 w 155"/>
                  <a:gd name="T55" fmla="*/ 25 h 155"/>
                  <a:gd name="T56" fmla="*/ 142 w 155"/>
                  <a:gd name="T57" fmla="*/ 34 h 155"/>
                  <a:gd name="T58" fmla="*/ 147 w 155"/>
                  <a:gd name="T59" fmla="*/ 43 h 155"/>
                  <a:gd name="T60" fmla="*/ 152 w 155"/>
                  <a:gd name="T61" fmla="*/ 54 h 155"/>
                  <a:gd name="T62" fmla="*/ 154 w 155"/>
                  <a:gd name="T63" fmla="*/ 65 h 155"/>
                  <a:gd name="T64" fmla="*/ 155 w 155"/>
                  <a:gd name="T65" fmla="*/ 77 h 155"/>
                  <a:gd name="T66" fmla="*/ 154 w 155"/>
                  <a:gd name="T67" fmla="*/ 89 h 155"/>
                  <a:gd name="T68" fmla="*/ 152 w 155"/>
                  <a:gd name="T69" fmla="*/ 100 h 155"/>
                  <a:gd name="T70" fmla="*/ 147 w 155"/>
                  <a:gd name="T71" fmla="*/ 111 h 155"/>
                  <a:gd name="T72" fmla="*/ 142 w 155"/>
                  <a:gd name="T73" fmla="*/ 120 h 155"/>
                  <a:gd name="T74" fmla="*/ 135 w 155"/>
                  <a:gd name="T75" fmla="*/ 129 h 155"/>
                  <a:gd name="T76" fmla="*/ 127 w 155"/>
                  <a:gd name="T77" fmla="*/ 137 h 155"/>
                  <a:gd name="T78" fmla="*/ 118 w 155"/>
                  <a:gd name="T79" fmla="*/ 143 h 155"/>
                  <a:gd name="T80" fmla="*/ 108 w 155"/>
                  <a:gd name="T81" fmla="*/ 148 h 155"/>
                  <a:gd name="T82" fmla="*/ 97 w 155"/>
                  <a:gd name="T83" fmla="*/ 152 h 155"/>
                  <a:gd name="T84" fmla="*/ 85 w 155"/>
                  <a:gd name="T85" fmla="*/ 154 h 155"/>
                  <a:gd name="T86" fmla="*/ 77 w 155"/>
                  <a:gd name="T87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5" h="155">
                    <a:moveTo>
                      <a:pt x="77" y="155"/>
                    </a:moveTo>
                    <a:cubicBezTo>
                      <a:pt x="73" y="154"/>
                      <a:pt x="70" y="154"/>
                      <a:pt x="66" y="154"/>
                    </a:cubicBezTo>
                    <a:cubicBezTo>
                      <a:pt x="62" y="153"/>
                      <a:pt x="58" y="152"/>
                      <a:pt x="55" y="151"/>
                    </a:cubicBezTo>
                    <a:cubicBezTo>
                      <a:pt x="51" y="150"/>
                      <a:pt x="47" y="148"/>
                      <a:pt x="44" y="147"/>
                    </a:cubicBezTo>
                    <a:cubicBezTo>
                      <a:pt x="41" y="145"/>
                      <a:pt x="37" y="143"/>
                      <a:pt x="34" y="141"/>
                    </a:cubicBezTo>
                    <a:cubicBezTo>
                      <a:pt x="31" y="139"/>
                      <a:pt x="28" y="137"/>
                      <a:pt x="25" y="134"/>
                    </a:cubicBezTo>
                    <a:cubicBezTo>
                      <a:pt x="23" y="132"/>
                      <a:pt x="20" y="129"/>
                      <a:pt x="18" y="126"/>
                    </a:cubicBezTo>
                    <a:cubicBezTo>
                      <a:pt x="15" y="123"/>
                      <a:pt x="13" y="120"/>
                      <a:pt x="11" y="117"/>
                    </a:cubicBezTo>
                    <a:cubicBezTo>
                      <a:pt x="9" y="114"/>
                      <a:pt x="8" y="111"/>
                      <a:pt x="6" y="107"/>
                    </a:cubicBezTo>
                    <a:cubicBezTo>
                      <a:pt x="5" y="104"/>
                      <a:pt x="3" y="100"/>
                      <a:pt x="2" y="96"/>
                    </a:cubicBezTo>
                    <a:cubicBezTo>
                      <a:pt x="2" y="93"/>
                      <a:pt x="1" y="89"/>
                      <a:pt x="0" y="85"/>
                    </a:cubicBezTo>
                    <a:cubicBezTo>
                      <a:pt x="0" y="81"/>
                      <a:pt x="0" y="77"/>
                      <a:pt x="0" y="73"/>
                    </a:cubicBezTo>
                    <a:cubicBezTo>
                      <a:pt x="0" y="69"/>
                      <a:pt x="1" y="65"/>
                      <a:pt x="2" y="61"/>
                    </a:cubicBezTo>
                    <a:cubicBezTo>
                      <a:pt x="2" y="58"/>
                      <a:pt x="3" y="54"/>
                      <a:pt x="5" y="50"/>
                    </a:cubicBezTo>
                    <a:cubicBezTo>
                      <a:pt x="6" y="47"/>
                      <a:pt x="8" y="44"/>
                      <a:pt x="9" y="40"/>
                    </a:cubicBezTo>
                    <a:cubicBezTo>
                      <a:pt x="11" y="37"/>
                      <a:pt x="13" y="34"/>
                      <a:pt x="15" y="31"/>
                    </a:cubicBezTo>
                    <a:cubicBezTo>
                      <a:pt x="18" y="28"/>
                      <a:pt x="20" y="25"/>
                      <a:pt x="23" y="22"/>
                    </a:cubicBezTo>
                    <a:cubicBezTo>
                      <a:pt x="25" y="20"/>
                      <a:pt x="28" y="17"/>
                      <a:pt x="31" y="15"/>
                    </a:cubicBezTo>
                    <a:cubicBezTo>
                      <a:pt x="34" y="13"/>
                      <a:pt x="37" y="11"/>
                      <a:pt x="41" y="9"/>
                    </a:cubicBezTo>
                    <a:cubicBezTo>
                      <a:pt x="44" y="7"/>
                      <a:pt x="47" y="6"/>
                      <a:pt x="51" y="4"/>
                    </a:cubicBezTo>
                    <a:cubicBezTo>
                      <a:pt x="55" y="3"/>
                      <a:pt x="58" y="2"/>
                      <a:pt x="62" y="1"/>
                    </a:cubicBezTo>
                    <a:cubicBezTo>
                      <a:pt x="66" y="0"/>
                      <a:pt x="70" y="0"/>
                      <a:pt x="74" y="0"/>
                    </a:cubicBezTo>
                    <a:cubicBezTo>
                      <a:pt x="78" y="0"/>
                      <a:pt x="81" y="0"/>
                      <a:pt x="85" y="0"/>
                    </a:cubicBezTo>
                    <a:cubicBezTo>
                      <a:pt x="89" y="0"/>
                      <a:pt x="93" y="1"/>
                      <a:pt x="97" y="2"/>
                    </a:cubicBezTo>
                    <a:cubicBezTo>
                      <a:pt x="101" y="3"/>
                      <a:pt x="104" y="4"/>
                      <a:pt x="108" y="6"/>
                    </a:cubicBezTo>
                    <a:cubicBezTo>
                      <a:pt x="111" y="7"/>
                      <a:pt x="114" y="9"/>
                      <a:pt x="118" y="11"/>
                    </a:cubicBezTo>
                    <a:cubicBezTo>
                      <a:pt x="121" y="13"/>
                      <a:pt x="124" y="15"/>
                      <a:pt x="127" y="17"/>
                    </a:cubicBezTo>
                    <a:cubicBezTo>
                      <a:pt x="130" y="20"/>
                      <a:pt x="132" y="22"/>
                      <a:pt x="135" y="25"/>
                    </a:cubicBezTo>
                    <a:cubicBezTo>
                      <a:pt x="137" y="28"/>
                      <a:pt x="140" y="31"/>
                      <a:pt x="142" y="34"/>
                    </a:cubicBezTo>
                    <a:cubicBezTo>
                      <a:pt x="144" y="37"/>
                      <a:pt x="146" y="40"/>
                      <a:pt x="147" y="43"/>
                    </a:cubicBezTo>
                    <a:cubicBezTo>
                      <a:pt x="149" y="47"/>
                      <a:pt x="150" y="50"/>
                      <a:pt x="152" y="54"/>
                    </a:cubicBezTo>
                    <a:cubicBezTo>
                      <a:pt x="153" y="58"/>
                      <a:pt x="153" y="61"/>
                      <a:pt x="154" y="65"/>
                    </a:cubicBezTo>
                    <a:cubicBezTo>
                      <a:pt x="155" y="69"/>
                      <a:pt x="155" y="73"/>
                      <a:pt x="155" y="77"/>
                    </a:cubicBezTo>
                    <a:cubicBezTo>
                      <a:pt x="155" y="81"/>
                      <a:pt x="155" y="85"/>
                      <a:pt x="154" y="89"/>
                    </a:cubicBezTo>
                    <a:cubicBezTo>
                      <a:pt x="153" y="93"/>
                      <a:pt x="153" y="96"/>
                      <a:pt x="152" y="100"/>
                    </a:cubicBezTo>
                    <a:cubicBezTo>
                      <a:pt x="150" y="104"/>
                      <a:pt x="149" y="107"/>
                      <a:pt x="147" y="111"/>
                    </a:cubicBezTo>
                    <a:cubicBezTo>
                      <a:pt x="146" y="114"/>
                      <a:pt x="144" y="117"/>
                      <a:pt x="142" y="120"/>
                    </a:cubicBezTo>
                    <a:cubicBezTo>
                      <a:pt x="140" y="123"/>
                      <a:pt x="137" y="126"/>
                      <a:pt x="135" y="129"/>
                    </a:cubicBezTo>
                    <a:cubicBezTo>
                      <a:pt x="132" y="132"/>
                      <a:pt x="130" y="134"/>
                      <a:pt x="127" y="137"/>
                    </a:cubicBezTo>
                    <a:cubicBezTo>
                      <a:pt x="124" y="139"/>
                      <a:pt x="121" y="141"/>
                      <a:pt x="118" y="143"/>
                    </a:cubicBezTo>
                    <a:cubicBezTo>
                      <a:pt x="114" y="145"/>
                      <a:pt x="111" y="147"/>
                      <a:pt x="108" y="148"/>
                    </a:cubicBezTo>
                    <a:cubicBezTo>
                      <a:pt x="104" y="150"/>
                      <a:pt x="101" y="151"/>
                      <a:pt x="97" y="152"/>
                    </a:cubicBezTo>
                    <a:cubicBezTo>
                      <a:pt x="93" y="153"/>
                      <a:pt x="89" y="154"/>
                      <a:pt x="85" y="154"/>
                    </a:cubicBezTo>
                    <a:cubicBezTo>
                      <a:pt x="77" y="155"/>
                      <a:pt x="77" y="155"/>
                      <a:pt x="77" y="155"/>
                    </a:cubicBezTo>
                    <a:close/>
                  </a:path>
                </a:pathLst>
              </a:custGeom>
              <a:solidFill>
                <a:srgbClr val="20A0D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3" name="圆角矩形 32"/>
            <p:cNvSpPr/>
            <p:nvPr/>
          </p:nvSpPr>
          <p:spPr bwMode="auto">
            <a:xfrm>
              <a:off x="5840851" y="2481289"/>
              <a:ext cx="1351999" cy="497036"/>
            </a:xfrm>
            <a:prstGeom prst="roundRect">
              <a:avLst>
                <a:gd name="adj" fmla="val 50000"/>
              </a:avLst>
            </a:prstGeom>
            <a:noFill/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/>
            <a:lstStyle/>
            <a:p>
              <a:pPr algn="ctr">
                <a:lnSpc>
                  <a:spcPct val="10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非税</a:t>
              </a:r>
              <a:endPara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  <a:p>
              <a:pPr algn="ctr">
                <a:lnSpc>
                  <a:spcPct val="10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管理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cxnSp>
        <p:nvCxnSpPr>
          <p:cNvPr id="59" name="直接箭头连接符 58"/>
          <p:cNvCxnSpPr>
            <a:endCxn id="43" idx="1"/>
          </p:cNvCxnSpPr>
          <p:nvPr/>
        </p:nvCxnSpPr>
        <p:spPr bwMode="auto">
          <a:xfrm flipV="1">
            <a:off x="6548430" y="4494654"/>
            <a:ext cx="2437562" cy="5282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0" name="直接箭头连接符 59"/>
          <p:cNvCxnSpPr/>
          <p:nvPr/>
        </p:nvCxnSpPr>
        <p:spPr bwMode="auto">
          <a:xfrm flipV="1">
            <a:off x="5024430" y="5000636"/>
            <a:ext cx="2437562" cy="5281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2046825" y="1131363"/>
            <a:ext cx="566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 algn="l"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收缴标准化核心内容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两码</a:t>
            </a:r>
            <a:endParaRPr lang="en-US" altLang="zh-CN" sz="32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2440" y="312420"/>
            <a:ext cx="2164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1.1.1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8077200" y="6049094"/>
            <a:ext cx="1981200" cy="476250"/>
          </a:xfrm>
        </p:spPr>
        <p:txBody>
          <a:bodyPr/>
          <a:lstStyle/>
          <a:p>
            <a:pPr>
              <a:defRPr/>
            </a:pPr>
            <a:fld id="{ECBDC0D2-1FB3-473C-A760-B0A88FDB4DFE}" type="slidenum">
              <a:rPr lang="en-US" altLang="zh-CN" smtClean="0"/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2063750" y="2132856"/>
            <a:ext cx="6246828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各家商业银行基于统一的接口报文规范、信息交换控制机制建立政府非税收入全国统一缴款渠道</a:t>
            </a:r>
            <a:r>
              <a:rPr lang="zh-CN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24000" y="4432154"/>
            <a:ext cx="9137449" cy="933816"/>
            <a:chOff x="-103023" y="3787109"/>
            <a:chExt cx="9304393" cy="933816"/>
          </a:xfrm>
        </p:grpSpPr>
        <p:sp>
          <p:nvSpPr>
            <p:cNvPr id="7" name="矩形 6"/>
            <p:cNvSpPr/>
            <p:nvPr/>
          </p:nvSpPr>
          <p:spPr bwMode="auto">
            <a:xfrm>
              <a:off x="-52251" y="3787109"/>
              <a:ext cx="9196251" cy="933816"/>
            </a:xfrm>
            <a:prstGeom prst="rect">
              <a:avLst/>
            </a:prstGeom>
            <a:solidFill>
              <a:srgbClr val="3067BF"/>
            </a:solidFill>
            <a:ln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/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grpSp>
          <p:nvGrpSpPr>
            <p:cNvPr id="8" name="组合 24"/>
            <p:cNvGrpSpPr/>
            <p:nvPr/>
          </p:nvGrpSpPr>
          <p:grpSpPr>
            <a:xfrm>
              <a:off x="-103023" y="4192239"/>
              <a:ext cx="9304393" cy="76772"/>
              <a:chOff x="-103023" y="4189857"/>
              <a:chExt cx="9304393" cy="76772"/>
            </a:xfrm>
          </p:grpSpPr>
          <p:sp>
            <p:nvSpPr>
              <p:cNvPr id="9" name="矩形 8"/>
              <p:cNvSpPr/>
              <p:nvPr/>
            </p:nvSpPr>
            <p:spPr bwMode="auto">
              <a:xfrm>
                <a:off x="133841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 bwMode="auto">
              <a:xfrm>
                <a:off x="433695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 bwMode="auto">
              <a:xfrm>
                <a:off x="733549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 bwMode="auto">
              <a:xfrm>
                <a:off x="1033403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 bwMode="auto">
              <a:xfrm>
                <a:off x="1333257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 bwMode="auto">
              <a:xfrm>
                <a:off x="1633111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 bwMode="auto">
              <a:xfrm>
                <a:off x="1932965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 bwMode="auto">
              <a:xfrm>
                <a:off x="2232819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 bwMode="auto">
              <a:xfrm>
                <a:off x="2532673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 bwMode="auto">
              <a:xfrm>
                <a:off x="2832527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 bwMode="auto">
              <a:xfrm>
                <a:off x="3132381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 bwMode="auto">
              <a:xfrm>
                <a:off x="3432235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 bwMode="auto">
              <a:xfrm>
                <a:off x="3732089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 bwMode="auto">
              <a:xfrm>
                <a:off x="4031943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 bwMode="auto">
              <a:xfrm>
                <a:off x="4331797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 bwMode="auto">
              <a:xfrm>
                <a:off x="4631651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 bwMode="auto">
              <a:xfrm>
                <a:off x="4931505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 bwMode="auto">
              <a:xfrm>
                <a:off x="5231359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 bwMode="auto">
              <a:xfrm>
                <a:off x="5531213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 bwMode="auto">
              <a:xfrm>
                <a:off x="5831067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 bwMode="auto">
              <a:xfrm>
                <a:off x="6130921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 bwMode="auto">
              <a:xfrm>
                <a:off x="6430775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 bwMode="auto">
              <a:xfrm>
                <a:off x="6730629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 bwMode="auto">
              <a:xfrm>
                <a:off x="7030483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 bwMode="auto">
              <a:xfrm>
                <a:off x="7330337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 bwMode="auto">
              <a:xfrm>
                <a:off x="7630191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 bwMode="auto">
              <a:xfrm>
                <a:off x="7930045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 bwMode="auto">
              <a:xfrm>
                <a:off x="8229899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 bwMode="auto">
              <a:xfrm>
                <a:off x="8529753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 bwMode="auto">
              <a:xfrm>
                <a:off x="8829607" y="4194621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 bwMode="auto">
              <a:xfrm>
                <a:off x="9057552" y="4189857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 bwMode="auto">
              <a:xfrm>
                <a:off x="-103023" y="4189857"/>
                <a:ext cx="143818" cy="720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7398848" y="2974646"/>
            <a:ext cx="2931376" cy="1622736"/>
            <a:chOff x="5293983" y="1280922"/>
            <a:chExt cx="2931376" cy="1622736"/>
          </a:xfrm>
        </p:grpSpPr>
        <p:sp>
          <p:nvSpPr>
            <p:cNvPr id="42" name="圆角矩形 41"/>
            <p:cNvSpPr/>
            <p:nvPr/>
          </p:nvSpPr>
          <p:spPr bwMode="auto">
            <a:xfrm>
              <a:off x="5293983" y="1280922"/>
              <a:ext cx="2931376" cy="1622736"/>
            </a:xfrm>
            <a:prstGeom prst="roundRect">
              <a:avLst>
                <a:gd name="adj" fmla="val 6134"/>
              </a:avLst>
            </a:prstGeom>
            <a:solidFill>
              <a:srgbClr val="3067BF"/>
            </a:solidFill>
            <a:ln w="19050">
              <a:noFill/>
              <a:prstDash val="sysDash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/>
            <a:lstStyle/>
            <a:p>
              <a:endPara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3" name="组合 66"/>
            <p:cNvGrpSpPr/>
            <p:nvPr/>
          </p:nvGrpSpPr>
          <p:grpSpPr>
            <a:xfrm>
              <a:off x="7431444" y="2203397"/>
              <a:ext cx="452201" cy="452201"/>
              <a:chOff x="3536239" y="4514874"/>
              <a:chExt cx="973416" cy="973416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3536239" y="4514874"/>
                <a:ext cx="973416" cy="97341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</a:endParaRPr>
              </a:p>
            </p:txBody>
          </p:sp>
          <p:pic>
            <p:nvPicPr>
              <p:cNvPr id="67" name="图片 66"/>
              <p:cNvPicPr>
                <a:picLocks noChangeAspect="1"/>
              </p:cNvPicPr>
              <p:nvPr/>
            </p:nvPicPr>
            <p:blipFill rotWithShape="1">
              <a:blip r:embed="rId1" cstate="print"/>
              <a:srcRect l="20183" t="22861" r="20872" b="17641"/>
              <a:stretch>
                <a:fillRect/>
              </a:stretch>
            </p:blipFill>
            <p:spPr>
              <a:xfrm>
                <a:off x="3634064" y="4598041"/>
                <a:ext cx="815974" cy="832484"/>
              </a:xfrm>
              <a:prstGeom prst="ellipse">
                <a:avLst/>
              </a:prstGeom>
            </p:spPr>
          </p:pic>
        </p:grpSp>
        <p:grpSp>
          <p:nvGrpSpPr>
            <p:cNvPr id="44" name="组合 67"/>
            <p:cNvGrpSpPr/>
            <p:nvPr/>
          </p:nvGrpSpPr>
          <p:grpSpPr>
            <a:xfrm>
              <a:off x="6829718" y="2203397"/>
              <a:ext cx="452201" cy="452201"/>
              <a:chOff x="7258391" y="5056093"/>
              <a:chExt cx="973416" cy="973416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7258391" y="5056093"/>
                <a:ext cx="973416" cy="97341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</a:endParaRPr>
              </a:p>
            </p:txBody>
          </p:sp>
          <p:pic>
            <p:nvPicPr>
              <p:cNvPr id="65" name="图片 64"/>
              <p:cNvPicPr>
                <a:picLocks noChangeAspect="1"/>
              </p:cNvPicPr>
              <p:nvPr/>
            </p:nvPicPr>
            <p:blipFill rotWithShape="1">
              <a:blip r:embed="rId2" cstate="print"/>
              <a:srcRect l="15154" t="33152" r="13165" b="27535"/>
              <a:stretch>
                <a:fillRect/>
              </a:stretch>
            </p:blipFill>
            <p:spPr>
              <a:xfrm>
                <a:off x="7301941" y="5231330"/>
                <a:ext cx="915344" cy="622942"/>
              </a:xfrm>
              <a:prstGeom prst="ellipse">
                <a:avLst/>
              </a:prstGeom>
            </p:spPr>
          </p:pic>
        </p:grpSp>
        <p:grpSp>
          <p:nvGrpSpPr>
            <p:cNvPr id="45" name="组合 68"/>
            <p:cNvGrpSpPr/>
            <p:nvPr/>
          </p:nvGrpSpPr>
          <p:grpSpPr>
            <a:xfrm>
              <a:off x="6142908" y="1679943"/>
              <a:ext cx="452201" cy="452201"/>
              <a:chOff x="8227374" y="4189863"/>
              <a:chExt cx="973416" cy="973416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8227374" y="4189863"/>
                <a:ext cx="973416" cy="97341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</a:endParaRPr>
              </a:p>
            </p:txBody>
          </p:sp>
          <p:pic>
            <p:nvPicPr>
              <p:cNvPr id="63" name="图片 62"/>
              <p:cNvPicPr>
                <a:picLocks noChangeAspect="1"/>
              </p:cNvPicPr>
              <p:nvPr/>
            </p:nvPicPr>
            <p:blipFill rotWithShape="1">
              <a:blip r:embed="rId3" cstate="print"/>
              <a:srcRect l="3041" t="22593" r="8634" b="11488"/>
              <a:stretch>
                <a:fillRect/>
              </a:stretch>
            </p:blipFill>
            <p:spPr>
              <a:xfrm>
                <a:off x="8296011" y="4267446"/>
                <a:ext cx="806668" cy="879359"/>
              </a:xfrm>
              <a:prstGeom prst="ellipse">
                <a:avLst/>
              </a:prstGeom>
            </p:spPr>
          </p:pic>
        </p:grpSp>
        <p:grpSp>
          <p:nvGrpSpPr>
            <p:cNvPr id="46" name="组合 69"/>
            <p:cNvGrpSpPr/>
            <p:nvPr/>
          </p:nvGrpSpPr>
          <p:grpSpPr>
            <a:xfrm>
              <a:off x="5549980" y="2203397"/>
              <a:ext cx="452201" cy="452201"/>
              <a:chOff x="7949908" y="4902660"/>
              <a:chExt cx="973416" cy="973416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7949908" y="4902660"/>
                <a:ext cx="973416" cy="97341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</a:endParaRPr>
              </a:p>
            </p:txBody>
          </p:sp>
          <p:pic>
            <p:nvPicPr>
              <p:cNvPr id="61" name="图片 60"/>
              <p:cNvPicPr>
                <a:picLocks noChangeAspect="1"/>
              </p:cNvPicPr>
              <p:nvPr/>
            </p:nvPicPr>
            <p:blipFill rotWithShape="1">
              <a:blip r:embed="rId4" cstate="print"/>
              <a:srcRect l="18141" t="28962" r="24336" b="23613"/>
              <a:stretch>
                <a:fillRect/>
              </a:stretch>
            </p:blipFill>
            <p:spPr>
              <a:xfrm>
                <a:off x="8042971" y="4986198"/>
                <a:ext cx="825500" cy="844551"/>
              </a:xfrm>
              <a:prstGeom prst="ellipse">
                <a:avLst/>
              </a:prstGeom>
            </p:spPr>
          </p:pic>
        </p:grpSp>
        <p:grpSp>
          <p:nvGrpSpPr>
            <p:cNvPr id="47" name="组合 70"/>
            <p:cNvGrpSpPr/>
            <p:nvPr/>
          </p:nvGrpSpPr>
          <p:grpSpPr>
            <a:xfrm>
              <a:off x="6837111" y="1679943"/>
              <a:ext cx="452201" cy="452201"/>
              <a:chOff x="5609292" y="2942292"/>
              <a:chExt cx="973416" cy="973416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5609292" y="2942292"/>
                <a:ext cx="973416" cy="97341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</a:endParaRPr>
              </a:p>
            </p:txBody>
          </p:sp>
          <p:pic>
            <p:nvPicPr>
              <p:cNvPr id="59" name="图片 58"/>
              <p:cNvPicPr>
                <a:picLocks noChangeAspect="1"/>
              </p:cNvPicPr>
              <p:nvPr/>
            </p:nvPicPr>
            <p:blipFill rotWithShape="1">
              <a:blip r:embed="rId5" cstate="print"/>
              <a:srcRect l="1898" t="28689" r="15631" b="19270"/>
              <a:stretch>
                <a:fillRect/>
              </a:stretch>
            </p:blipFill>
            <p:spPr>
              <a:xfrm>
                <a:off x="5649717" y="3052919"/>
                <a:ext cx="892565" cy="752162"/>
              </a:xfrm>
              <a:prstGeom prst="ellipse">
                <a:avLst/>
              </a:prstGeom>
            </p:spPr>
          </p:pic>
        </p:grpSp>
        <p:grpSp>
          <p:nvGrpSpPr>
            <p:cNvPr id="48" name="组合 71"/>
            <p:cNvGrpSpPr/>
            <p:nvPr/>
          </p:nvGrpSpPr>
          <p:grpSpPr>
            <a:xfrm>
              <a:off x="7442663" y="1679943"/>
              <a:ext cx="452201" cy="452201"/>
              <a:chOff x="5007462" y="4644136"/>
              <a:chExt cx="973416" cy="973416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5007462" y="4644136"/>
                <a:ext cx="973416" cy="97341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</a:endParaRPr>
              </a:p>
            </p:txBody>
          </p:sp>
          <p:pic>
            <p:nvPicPr>
              <p:cNvPr id="57" name="图片 56"/>
              <p:cNvPicPr>
                <a:picLocks noChangeAspect="1"/>
              </p:cNvPicPr>
              <p:nvPr/>
            </p:nvPicPr>
            <p:blipFill rotWithShape="1">
              <a:blip r:embed="rId6" cstate="print"/>
              <a:srcRect l="15099" t="28962" r="18812" b="24148"/>
              <a:stretch>
                <a:fillRect/>
              </a:stretch>
            </p:blipFill>
            <p:spPr>
              <a:xfrm>
                <a:off x="5099335" y="4727846"/>
                <a:ext cx="847726" cy="835024"/>
              </a:xfrm>
              <a:prstGeom prst="ellipse">
                <a:avLst/>
              </a:prstGeom>
            </p:spPr>
          </p:pic>
        </p:grpSp>
        <p:grpSp>
          <p:nvGrpSpPr>
            <p:cNvPr id="49" name="组合 72"/>
            <p:cNvGrpSpPr/>
            <p:nvPr/>
          </p:nvGrpSpPr>
          <p:grpSpPr>
            <a:xfrm>
              <a:off x="5546897" y="1679943"/>
              <a:ext cx="452201" cy="452201"/>
              <a:chOff x="6059488" y="4208070"/>
              <a:chExt cx="973416" cy="973416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6059488" y="4208070"/>
                <a:ext cx="973416" cy="97341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</a:endParaRPr>
              </a:p>
            </p:txBody>
          </p:sp>
          <p:pic>
            <p:nvPicPr>
              <p:cNvPr id="55" name="图片 54"/>
              <p:cNvPicPr>
                <a:picLocks noChangeAspect="1"/>
              </p:cNvPicPr>
              <p:nvPr/>
            </p:nvPicPr>
            <p:blipFill rotWithShape="1">
              <a:blip r:embed="rId7" cstate="print"/>
              <a:srcRect l="15452" t="29498" r="30662" b="25465"/>
              <a:stretch>
                <a:fillRect/>
              </a:stretch>
            </p:blipFill>
            <p:spPr>
              <a:xfrm>
                <a:off x="6158107" y="4312881"/>
                <a:ext cx="814388" cy="802004"/>
              </a:xfrm>
              <a:prstGeom prst="ellipse">
                <a:avLst/>
              </a:prstGeom>
            </p:spPr>
          </p:pic>
        </p:grpSp>
        <p:grpSp>
          <p:nvGrpSpPr>
            <p:cNvPr id="50" name="组合 73"/>
            <p:cNvGrpSpPr/>
            <p:nvPr/>
          </p:nvGrpSpPr>
          <p:grpSpPr>
            <a:xfrm>
              <a:off x="6151705" y="2203397"/>
              <a:ext cx="452201" cy="452201"/>
              <a:chOff x="7502614" y="3906328"/>
              <a:chExt cx="973416" cy="973416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7502614" y="3906328"/>
                <a:ext cx="973416" cy="97341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</a:endParaRPr>
              </a:p>
            </p:txBody>
          </p:sp>
          <p:pic>
            <p:nvPicPr>
              <p:cNvPr id="53" name="图片 52"/>
              <p:cNvPicPr>
                <a:picLocks noChangeAspect="1"/>
              </p:cNvPicPr>
              <p:nvPr/>
            </p:nvPicPr>
            <p:blipFill rotWithShape="1">
              <a:blip r:embed="rId8" cstate="print"/>
              <a:srcRect l="7229" t="25580" r="25870" b="22715"/>
              <a:stretch>
                <a:fillRect/>
              </a:stretch>
            </p:blipFill>
            <p:spPr>
              <a:xfrm>
                <a:off x="7581635" y="4007726"/>
                <a:ext cx="788752" cy="770053"/>
              </a:xfrm>
              <a:prstGeom prst="ellipse">
                <a:avLst/>
              </a:prstGeom>
            </p:spPr>
          </p:pic>
        </p:grpSp>
        <p:sp>
          <p:nvSpPr>
            <p:cNvPr id="51" name="矩形 50"/>
            <p:cNvSpPr/>
            <p:nvPr/>
          </p:nvSpPr>
          <p:spPr>
            <a:xfrm>
              <a:off x="6227565" y="1280922"/>
              <a:ext cx="995680" cy="33718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银行总行</a:t>
              </a:r>
              <a:endParaRPr lang="zh-CN" altLang="en-US" sz="1600" b="1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638565" y="3902272"/>
            <a:ext cx="1394473" cy="750692"/>
            <a:chOff x="3103085" y="3408516"/>
            <a:chExt cx="1394473" cy="750692"/>
          </a:xfrm>
        </p:grpSpPr>
        <p:sp>
          <p:nvSpPr>
            <p:cNvPr id="69" name="KSO_Shape"/>
            <p:cNvSpPr/>
            <p:nvPr/>
          </p:nvSpPr>
          <p:spPr bwMode="auto">
            <a:xfrm flipH="1">
              <a:off x="3103085" y="3408516"/>
              <a:ext cx="1394473" cy="750692"/>
            </a:xfrm>
            <a:custGeom>
              <a:avLst/>
              <a:gdLst/>
              <a:ahLst/>
              <a:cxnLst/>
              <a:rect l="0" t="0" r="r" b="b"/>
              <a:pathLst>
                <a:path w="1939925" h="1042987">
                  <a:moveTo>
                    <a:pt x="1635284" y="760412"/>
                  </a:moveTo>
                  <a:lnTo>
                    <a:pt x="1642579" y="760729"/>
                  </a:lnTo>
                  <a:lnTo>
                    <a:pt x="1649556" y="761046"/>
                  </a:lnTo>
                  <a:lnTo>
                    <a:pt x="1656533" y="761998"/>
                  </a:lnTo>
                  <a:lnTo>
                    <a:pt x="1663827" y="763266"/>
                  </a:lnTo>
                  <a:lnTo>
                    <a:pt x="1670487" y="764535"/>
                  </a:lnTo>
                  <a:lnTo>
                    <a:pt x="1677147" y="766755"/>
                  </a:lnTo>
                  <a:lnTo>
                    <a:pt x="1683807" y="768975"/>
                  </a:lnTo>
                  <a:lnTo>
                    <a:pt x="1690150" y="771512"/>
                  </a:lnTo>
                  <a:lnTo>
                    <a:pt x="1696493" y="774049"/>
                  </a:lnTo>
                  <a:lnTo>
                    <a:pt x="1702519" y="777221"/>
                  </a:lnTo>
                  <a:lnTo>
                    <a:pt x="1708227" y="781026"/>
                  </a:lnTo>
                  <a:lnTo>
                    <a:pt x="1714253" y="784515"/>
                  </a:lnTo>
                  <a:lnTo>
                    <a:pt x="1719644" y="788638"/>
                  </a:lnTo>
                  <a:lnTo>
                    <a:pt x="1725036" y="792444"/>
                  </a:lnTo>
                  <a:lnTo>
                    <a:pt x="1730110" y="796884"/>
                  </a:lnTo>
                  <a:lnTo>
                    <a:pt x="1735184" y="801641"/>
                  </a:lnTo>
                  <a:lnTo>
                    <a:pt x="1739942" y="806715"/>
                  </a:lnTo>
                  <a:lnTo>
                    <a:pt x="1744382" y="811789"/>
                  </a:lnTo>
                  <a:lnTo>
                    <a:pt x="1748187" y="817181"/>
                  </a:lnTo>
                  <a:lnTo>
                    <a:pt x="1752310" y="822572"/>
                  </a:lnTo>
                  <a:lnTo>
                    <a:pt x="1756116" y="828281"/>
                  </a:lnTo>
                  <a:lnTo>
                    <a:pt x="1759605" y="834307"/>
                  </a:lnTo>
                  <a:lnTo>
                    <a:pt x="1762776" y="840332"/>
                  </a:lnTo>
                  <a:lnTo>
                    <a:pt x="1765313" y="846675"/>
                  </a:lnTo>
                  <a:lnTo>
                    <a:pt x="1767850" y="853018"/>
                  </a:lnTo>
                  <a:lnTo>
                    <a:pt x="1770070" y="859678"/>
                  </a:lnTo>
                  <a:lnTo>
                    <a:pt x="1772290" y="866338"/>
                  </a:lnTo>
                  <a:lnTo>
                    <a:pt x="1773559" y="873315"/>
                  </a:lnTo>
                  <a:lnTo>
                    <a:pt x="1774827" y="880292"/>
                  </a:lnTo>
                  <a:lnTo>
                    <a:pt x="1775779" y="887270"/>
                  </a:lnTo>
                  <a:lnTo>
                    <a:pt x="1776096" y="894247"/>
                  </a:lnTo>
                  <a:lnTo>
                    <a:pt x="1776413" y="901541"/>
                  </a:lnTo>
                  <a:lnTo>
                    <a:pt x="1776096" y="908835"/>
                  </a:lnTo>
                  <a:lnTo>
                    <a:pt x="1775779" y="916130"/>
                  </a:lnTo>
                  <a:lnTo>
                    <a:pt x="1774827" y="923424"/>
                  </a:lnTo>
                  <a:lnTo>
                    <a:pt x="1773559" y="930401"/>
                  </a:lnTo>
                  <a:lnTo>
                    <a:pt x="1772290" y="937061"/>
                  </a:lnTo>
                  <a:lnTo>
                    <a:pt x="1770070" y="943721"/>
                  </a:lnTo>
                  <a:lnTo>
                    <a:pt x="1767850" y="950064"/>
                  </a:lnTo>
                  <a:lnTo>
                    <a:pt x="1765313" y="956724"/>
                  </a:lnTo>
                  <a:lnTo>
                    <a:pt x="1762776" y="962750"/>
                  </a:lnTo>
                  <a:lnTo>
                    <a:pt x="1759605" y="969093"/>
                  </a:lnTo>
                  <a:lnTo>
                    <a:pt x="1756116" y="975118"/>
                  </a:lnTo>
                  <a:lnTo>
                    <a:pt x="1752310" y="980510"/>
                  </a:lnTo>
                  <a:lnTo>
                    <a:pt x="1748187" y="986535"/>
                  </a:lnTo>
                  <a:lnTo>
                    <a:pt x="1744382" y="991610"/>
                  </a:lnTo>
                  <a:lnTo>
                    <a:pt x="1739942" y="997001"/>
                  </a:lnTo>
                  <a:lnTo>
                    <a:pt x="1735184" y="1001758"/>
                  </a:lnTo>
                  <a:lnTo>
                    <a:pt x="1730110" y="1006516"/>
                  </a:lnTo>
                  <a:lnTo>
                    <a:pt x="1725036" y="1010638"/>
                  </a:lnTo>
                  <a:lnTo>
                    <a:pt x="1719644" y="1015078"/>
                  </a:lnTo>
                  <a:lnTo>
                    <a:pt x="1714253" y="1018884"/>
                  </a:lnTo>
                  <a:lnTo>
                    <a:pt x="1708227" y="1022690"/>
                  </a:lnTo>
                  <a:lnTo>
                    <a:pt x="1702519" y="1025861"/>
                  </a:lnTo>
                  <a:lnTo>
                    <a:pt x="1696493" y="1029033"/>
                  </a:lnTo>
                  <a:lnTo>
                    <a:pt x="1690150" y="1032204"/>
                  </a:lnTo>
                  <a:lnTo>
                    <a:pt x="1683807" y="1034741"/>
                  </a:lnTo>
                  <a:lnTo>
                    <a:pt x="1677147" y="1036644"/>
                  </a:lnTo>
                  <a:lnTo>
                    <a:pt x="1670487" y="1038547"/>
                  </a:lnTo>
                  <a:lnTo>
                    <a:pt x="1663827" y="1040133"/>
                  </a:lnTo>
                  <a:lnTo>
                    <a:pt x="1656533" y="1041401"/>
                  </a:lnTo>
                  <a:lnTo>
                    <a:pt x="1649556" y="1042353"/>
                  </a:lnTo>
                  <a:lnTo>
                    <a:pt x="1642579" y="1042987"/>
                  </a:lnTo>
                  <a:lnTo>
                    <a:pt x="1635284" y="1042987"/>
                  </a:lnTo>
                  <a:lnTo>
                    <a:pt x="1627990" y="1042987"/>
                  </a:lnTo>
                  <a:lnTo>
                    <a:pt x="1620696" y="1042353"/>
                  </a:lnTo>
                  <a:lnTo>
                    <a:pt x="1613401" y="1041401"/>
                  </a:lnTo>
                  <a:lnTo>
                    <a:pt x="1606424" y="1040133"/>
                  </a:lnTo>
                  <a:lnTo>
                    <a:pt x="1599764" y="1038547"/>
                  </a:lnTo>
                  <a:lnTo>
                    <a:pt x="1593104" y="1036644"/>
                  </a:lnTo>
                  <a:lnTo>
                    <a:pt x="1586761" y="1034741"/>
                  </a:lnTo>
                  <a:lnTo>
                    <a:pt x="1580101" y="1032204"/>
                  </a:lnTo>
                  <a:lnTo>
                    <a:pt x="1574075" y="1029033"/>
                  </a:lnTo>
                  <a:lnTo>
                    <a:pt x="1567733" y="1025861"/>
                  </a:lnTo>
                  <a:lnTo>
                    <a:pt x="1562024" y="1022690"/>
                  </a:lnTo>
                  <a:lnTo>
                    <a:pt x="1556315" y="1018884"/>
                  </a:lnTo>
                  <a:lnTo>
                    <a:pt x="1550290" y="1015078"/>
                  </a:lnTo>
                  <a:lnTo>
                    <a:pt x="1545215" y="1010638"/>
                  </a:lnTo>
                  <a:lnTo>
                    <a:pt x="1540141" y="1006516"/>
                  </a:lnTo>
                  <a:lnTo>
                    <a:pt x="1535067" y="1001758"/>
                  </a:lnTo>
                  <a:lnTo>
                    <a:pt x="1530310" y="997001"/>
                  </a:lnTo>
                  <a:lnTo>
                    <a:pt x="1526187" y="991610"/>
                  </a:lnTo>
                  <a:lnTo>
                    <a:pt x="1521747" y="986535"/>
                  </a:lnTo>
                  <a:lnTo>
                    <a:pt x="1517624" y="980510"/>
                  </a:lnTo>
                  <a:lnTo>
                    <a:pt x="1514135" y="975118"/>
                  </a:lnTo>
                  <a:lnTo>
                    <a:pt x="1510964" y="969093"/>
                  </a:lnTo>
                  <a:lnTo>
                    <a:pt x="1507792" y="962750"/>
                  </a:lnTo>
                  <a:lnTo>
                    <a:pt x="1504621" y="956724"/>
                  </a:lnTo>
                  <a:lnTo>
                    <a:pt x="1502084" y="950064"/>
                  </a:lnTo>
                  <a:lnTo>
                    <a:pt x="1500181" y="943721"/>
                  </a:lnTo>
                  <a:lnTo>
                    <a:pt x="1498278" y="937061"/>
                  </a:lnTo>
                  <a:lnTo>
                    <a:pt x="1496692" y="930401"/>
                  </a:lnTo>
                  <a:lnTo>
                    <a:pt x="1495424" y="923424"/>
                  </a:lnTo>
                  <a:lnTo>
                    <a:pt x="1494472" y="916130"/>
                  </a:lnTo>
                  <a:lnTo>
                    <a:pt x="1493838" y="908835"/>
                  </a:lnTo>
                  <a:lnTo>
                    <a:pt x="1493838" y="901541"/>
                  </a:lnTo>
                  <a:lnTo>
                    <a:pt x="1493838" y="894247"/>
                  </a:lnTo>
                  <a:lnTo>
                    <a:pt x="1494472" y="887270"/>
                  </a:lnTo>
                  <a:lnTo>
                    <a:pt x="1495424" y="880292"/>
                  </a:lnTo>
                  <a:lnTo>
                    <a:pt x="1496692" y="873315"/>
                  </a:lnTo>
                  <a:lnTo>
                    <a:pt x="1498278" y="866338"/>
                  </a:lnTo>
                  <a:lnTo>
                    <a:pt x="1500181" y="859678"/>
                  </a:lnTo>
                  <a:lnTo>
                    <a:pt x="1502084" y="853018"/>
                  </a:lnTo>
                  <a:lnTo>
                    <a:pt x="1504621" y="846675"/>
                  </a:lnTo>
                  <a:lnTo>
                    <a:pt x="1507792" y="840332"/>
                  </a:lnTo>
                  <a:lnTo>
                    <a:pt x="1510964" y="834307"/>
                  </a:lnTo>
                  <a:lnTo>
                    <a:pt x="1514135" y="828281"/>
                  </a:lnTo>
                  <a:lnTo>
                    <a:pt x="1517624" y="822572"/>
                  </a:lnTo>
                  <a:lnTo>
                    <a:pt x="1521747" y="817181"/>
                  </a:lnTo>
                  <a:lnTo>
                    <a:pt x="1526187" y="811789"/>
                  </a:lnTo>
                  <a:lnTo>
                    <a:pt x="1530310" y="806715"/>
                  </a:lnTo>
                  <a:lnTo>
                    <a:pt x="1535067" y="801641"/>
                  </a:lnTo>
                  <a:lnTo>
                    <a:pt x="1540141" y="796884"/>
                  </a:lnTo>
                  <a:lnTo>
                    <a:pt x="1545215" y="792444"/>
                  </a:lnTo>
                  <a:lnTo>
                    <a:pt x="1550290" y="788638"/>
                  </a:lnTo>
                  <a:lnTo>
                    <a:pt x="1556315" y="784515"/>
                  </a:lnTo>
                  <a:lnTo>
                    <a:pt x="1562024" y="781026"/>
                  </a:lnTo>
                  <a:lnTo>
                    <a:pt x="1567733" y="777221"/>
                  </a:lnTo>
                  <a:lnTo>
                    <a:pt x="1574075" y="774049"/>
                  </a:lnTo>
                  <a:lnTo>
                    <a:pt x="1580101" y="771512"/>
                  </a:lnTo>
                  <a:lnTo>
                    <a:pt x="1586761" y="768975"/>
                  </a:lnTo>
                  <a:lnTo>
                    <a:pt x="1593104" y="766755"/>
                  </a:lnTo>
                  <a:lnTo>
                    <a:pt x="1599764" y="764535"/>
                  </a:lnTo>
                  <a:lnTo>
                    <a:pt x="1606424" y="763266"/>
                  </a:lnTo>
                  <a:lnTo>
                    <a:pt x="1613401" y="761998"/>
                  </a:lnTo>
                  <a:lnTo>
                    <a:pt x="1620696" y="761046"/>
                  </a:lnTo>
                  <a:lnTo>
                    <a:pt x="1627990" y="760729"/>
                  </a:lnTo>
                  <a:lnTo>
                    <a:pt x="1635284" y="760412"/>
                  </a:lnTo>
                  <a:close/>
                  <a:moveTo>
                    <a:pt x="221616" y="760412"/>
                  </a:moveTo>
                  <a:lnTo>
                    <a:pt x="228934" y="760729"/>
                  </a:lnTo>
                  <a:lnTo>
                    <a:pt x="235935" y="761046"/>
                  </a:lnTo>
                  <a:lnTo>
                    <a:pt x="243254" y="761998"/>
                  </a:lnTo>
                  <a:lnTo>
                    <a:pt x="249936" y="763266"/>
                  </a:lnTo>
                  <a:lnTo>
                    <a:pt x="256937" y="764535"/>
                  </a:lnTo>
                  <a:lnTo>
                    <a:pt x="263938" y="766755"/>
                  </a:lnTo>
                  <a:lnTo>
                    <a:pt x="270302" y="768975"/>
                  </a:lnTo>
                  <a:lnTo>
                    <a:pt x="276666" y="771512"/>
                  </a:lnTo>
                  <a:lnTo>
                    <a:pt x="283030" y="774049"/>
                  </a:lnTo>
                  <a:lnTo>
                    <a:pt x="289395" y="777221"/>
                  </a:lnTo>
                  <a:lnTo>
                    <a:pt x="295122" y="781026"/>
                  </a:lnTo>
                  <a:lnTo>
                    <a:pt x="300850" y="784515"/>
                  </a:lnTo>
                  <a:lnTo>
                    <a:pt x="306260" y="788638"/>
                  </a:lnTo>
                  <a:lnTo>
                    <a:pt x="311988" y="792444"/>
                  </a:lnTo>
                  <a:lnTo>
                    <a:pt x="317079" y="796884"/>
                  </a:lnTo>
                  <a:lnTo>
                    <a:pt x="321534" y="801641"/>
                  </a:lnTo>
                  <a:lnTo>
                    <a:pt x="326307" y="806715"/>
                  </a:lnTo>
                  <a:lnTo>
                    <a:pt x="331080" y="811789"/>
                  </a:lnTo>
                  <a:lnTo>
                    <a:pt x="335217" y="817181"/>
                  </a:lnTo>
                  <a:lnTo>
                    <a:pt x="339036" y="822572"/>
                  </a:lnTo>
                  <a:lnTo>
                    <a:pt x="342854" y="828281"/>
                  </a:lnTo>
                  <a:lnTo>
                    <a:pt x="346355" y="834307"/>
                  </a:lnTo>
                  <a:lnTo>
                    <a:pt x="349219" y="840332"/>
                  </a:lnTo>
                  <a:lnTo>
                    <a:pt x="352082" y="846675"/>
                  </a:lnTo>
                  <a:lnTo>
                    <a:pt x="354628" y="853018"/>
                  </a:lnTo>
                  <a:lnTo>
                    <a:pt x="356856" y="859678"/>
                  </a:lnTo>
                  <a:lnTo>
                    <a:pt x="359083" y="866338"/>
                  </a:lnTo>
                  <a:lnTo>
                    <a:pt x="360674" y="873315"/>
                  </a:lnTo>
                  <a:lnTo>
                    <a:pt x="361629" y="880292"/>
                  </a:lnTo>
                  <a:lnTo>
                    <a:pt x="362902" y="887270"/>
                  </a:lnTo>
                  <a:lnTo>
                    <a:pt x="363220" y="894247"/>
                  </a:lnTo>
                  <a:lnTo>
                    <a:pt x="363538" y="901541"/>
                  </a:lnTo>
                  <a:lnTo>
                    <a:pt x="363220" y="908835"/>
                  </a:lnTo>
                  <a:lnTo>
                    <a:pt x="362902" y="916130"/>
                  </a:lnTo>
                  <a:lnTo>
                    <a:pt x="361629" y="923424"/>
                  </a:lnTo>
                  <a:lnTo>
                    <a:pt x="360674" y="930401"/>
                  </a:lnTo>
                  <a:lnTo>
                    <a:pt x="359083" y="937061"/>
                  </a:lnTo>
                  <a:lnTo>
                    <a:pt x="356856" y="943721"/>
                  </a:lnTo>
                  <a:lnTo>
                    <a:pt x="354628" y="950064"/>
                  </a:lnTo>
                  <a:lnTo>
                    <a:pt x="352082" y="956724"/>
                  </a:lnTo>
                  <a:lnTo>
                    <a:pt x="349219" y="962750"/>
                  </a:lnTo>
                  <a:lnTo>
                    <a:pt x="346355" y="969093"/>
                  </a:lnTo>
                  <a:lnTo>
                    <a:pt x="342854" y="975118"/>
                  </a:lnTo>
                  <a:lnTo>
                    <a:pt x="339036" y="980510"/>
                  </a:lnTo>
                  <a:lnTo>
                    <a:pt x="335217" y="986535"/>
                  </a:lnTo>
                  <a:lnTo>
                    <a:pt x="331080" y="991610"/>
                  </a:lnTo>
                  <a:lnTo>
                    <a:pt x="326307" y="997001"/>
                  </a:lnTo>
                  <a:lnTo>
                    <a:pt x="321534" y="1001758"/>
                  </a:lnTo>
                  <a:lnTo>
                    <a:pt x="317079" y="1006516"/>
                  </a:lnTo>
                  <a:lnTo>
                    <a:pt x="311988" y="1010638"/>
                  </a:lnTo>
                  <a:lnTo>
                    <a:pt x="306260" y="1015078"/>
                  </a:lnTo>
                  <a:lnTo>
                    <a:pt x="300850" y="1018884"/>
                  </a:lnTo>
                  <a:lnTo>
                    <a:pt x="295122" y="1022690"/>
                  </a:lnTo>
                  <a:lnTo>
                    <a:pt x="289395" y="1025861"/>
                  </a:lnTo>
                  <a:lnTo>
                    <a:pt x="283030" y="1029033"/>
                  </a:lnTo>
                  <a:lnTo>
                    <a:pt x="276666" y="1032204"/>
                  </a:lnTo>
                  <a:lnTo>
                    <a:pt x="270302" y="1034741"/>
                  </a:lnTo>
                  <a:lnTo>
                    <a:pt x="263938" y="1036644"/>
                  </a:lnTo>
                  <a:lnTo>
                    <a:pt x="256937" y="1038547"/>
                  </a:lnTo>
                  <a:lnTo>
                    <a:pt x="249936" y="1040133"/>
                  </a:lnTo>
                  <a:lnTo>
                    <a:pt x="243254" y="1041401"/>
                  </a:lnTo>
                  <a:lnTo>
                    <a:pt x="235935" y="1042353"/>
                  </a:lnTo>
                  <a:lnTo>
                    <a:pt x="228934" y="1042987"/>
                  </a:lnTo>
                  <a:lnTo>
                    <a:pt x="221616" y="1042987"/>
                  </a:lnTo>
                  <a:lnTo>
                    <a:pt x="213978" y="1042987"/>
                  </a:lnTo>
                  <a:lnTo>
                    <a:pt x="207296" y="1042353"/>
                  </a:lnTo>
                  <a:lnTo>
                    <a:pt x="199977" y="1041401"/>
                  </a:lnTo>
                  <a:lnTo>
                    <a:pt x="192977" y="1040133"/>
                  </a:lnTo>
                  <a:lnTo>
                    <a:pt x="185976" y="1038547"/>
                  </a:lnTo>
                  <a:lnTo>
                    <a:pt x="179612" y="1036644"/>
                  </a:lnTo>
                  <a:lnTo>
                    <a:pt x="172611" y="1034741"/>
                  </a:lnTo>
                  <a:lnTo>
                    <a:pt x="166565" y="1032204"/>
                  </a:lnTo>
                  <a:lnTo>
                    <a:pt x="159883" y="1029033"/>
                  </a:lnTo>
                  <a:lnTo>
                    <a:pt x="154155" y="1025861"/>
                  </a:lnTo>
                  <a:lnTo>
                    <a:pt x="147791" y="1022690"/>
                  </a:lnTo>
                  <a:lnTo>
                    <a:pt x="142063" y="1018884"/>
                  </a:lnTo>
                  <a:lnTo>
                    <a:pt x="136653" y="1015078"/>
                  </a:lnTo>
                  <a:lnTo>
                    <a:pt x="131243" y="1010638"/>
                  </a:lnTo>
                  <a:lnTo>
                    <a:pt x="126152" y="1006516"/>
                  </a:lnTo>
                  <a:lnTo>
                    <a:pt x="121379" y="1001758"/>
                  </a:lnTo>
                  <a:lnTo>
                    <a:pt x="116606" y="997001"/>
                  </a:lnTo>
                  <a:lnTo>
                    <a:pt x="111833" y="991610"/>
                  </a:lnTo>
                  <a:lnTo>
                    <a:pt x="108014" y="986535"/>
                  </a:lnTo>
                  <a:lnTo>
                    <a:pt x="103877" y="980510"/>
                  </a:lnTo>
                  <a:lnTo>
                    <a:pt x="100377" y="975118"/>
                  </a:lnTo>
                  <a:lnTo>
                    <a:pt x="96558" y="969093"/>
                  </a:lnTo>
                  <a:lnTo>
                    <a:pt x="93694" y="962750"/>
                  </a:lnTo>
                  <a:lnTo>
                    <a:pt x="90831" y="956724"/>
                  </a:lnTo>
                  <a:lnTo>
                    <a:pt x="88285" y="950064"/>
                  </a:lnTo>
                  <a:lnTo>
                    <a:pt x="86057" y="943721"/>
                  </a:lnTo>
                  <a:lnTo>
                    <a:pt x="84148" y="937061"/>
                  </a:lnTo>
                  <a:lnTo>
                    <a:pt x="82557" y="930401"/>
                  </a:lnTo>
                  <a:lnTo>
                    <a:pt x="81284" y="923424"/>
                  </a:lnTo>
                  <a:lnTo>
                    <a:pt x="80330" y="916130"/>
                  </a:lnTo>
                  <a:lnTo>
                    <a:pt x="80011" y="908835"/>
                  </a:lnTo>
                  <a:lnTo>
                    <a:pt x="79375" y="901541"/>
                  </a:lnTo>
                  <a:lnTo>
                    <a:pt x="80011" y="894247"/>
                  </a:lnTo>
                  <a:lnTo>
                    <a:pt x="80330" y="887270"/>
                  </a:lnTo>
                  <a:lnTo>
                    <a:pt x="81284" y="880292"/>
                  </a:lnTo>
                  <a:lnTo>
                    <a:pt x="82557" y="873315"/>
                  </a:lnTo>
                  <a:lnTo>
                    <a:pt x="84148" y="866338"/>
                  </a:lnTo>
                  <a:lnTo>
                    <a:pt x="86057" y="859678"/>
                  </a:lnTo>
                  <a:lnTo>
                    <a:pt x="88285" y="853018"/>
                  </a:lnTo>
                  <a:lnTo>
                    <a:pt x="90831" y="846675"/>
                  </a:lnTo>
                  <a:lnTo>
                    <a:pt x="93694" y="840332"/>
                  </a:lnTo>
                  <a:lnTo>
                    <a:pt x="96558" y="834307"/>
                  </a:lnTo>
                  <a:lnTo>
                    <a:pt x="100377" y="828281"/>
                  </a:lnTo>
                  <a:lnTo>
                    <a:pt x="103877" y="822572"/>
                  </a:lnTo>
                  <a:lnTo>
                    <a:pt x="108014" y="817181"/>
                  </a:lnTo>
                  <a:lnTo>
                    <a:pt x="111833" y="811789"/>
                  </a:lnTo>
                  <a:lnTo>
                    <a:pt x="116606" y="806715"/>
                  </a:lnTo>
                  <a:lnTo>
                    <a:pt x="121379" y="801641"/>
                  </a:lnTo>
                  <a:lnTo>
                    <a:pt x="126152" y="796884"/>
                  </a:lnTo>
                  <a:lnTo>
                    <a:pt x="131243" y="792444"/>
                  </a:lnTo>
                  <a:lnTo>
                    <a:pt x="136653" y="788638"/>
                  </a:lnTo>
                  <a:lnTo>
                    <a:pt x="142063" y="784515"/>
                  </a:lnTo>
                  <a:lnTo>
                    <a:pt x="147791" y="781026"/>
                  </a:lnTo>
                  <a:lnTo>
                    <a:pt x="154155" y="777221"/>
                  </a:lnTo>
                  <a:lnTo>
                    <a:pt x="159883" y="774049"/>
                  </a:lnTo>
                  <a:lnTo>
                    <a:pt x="166565" y="771512"/>
                  </a:lnTo>
                  <a:lnTo>
                    <a:pt x="172611" y="768975"/>
                  </a:lnTo>
                  <a:lnTo>
                    <a:pt x="179612" y="766755"/>
                  </a:lnTo>
                  <a:lnTo>
                    <a:pt x="185976" y="764535"/>
                  </a:lnTo>
                  <a:lnTo>
                    <a:pt x="192977" y="763266"/>
                  </a:lnTo>
                  <a:lnTo>
                    <a:pt x="199977" y="761998"/>
                  </a:lnTo>
                  <a:lnTo>
                    <a:pt x="207296" y="761046"/>
                  </a:lnTo>
                  <a:lnTo>
                    <a:pt x="213978" y="760729"/>
                  </a:lnTo>
                  <a:lnTo>
                    <a:pt x="221616" y="760412"/>
                  </a:lnTo>
                  <a:close/>
                  <a:moveTo>
                    <a:pt x="1403413" y="254952"/>
                  </a:moveTo>
                  <a:lnTo>
                    <a:pt x="1403413" y="450215"/>
                  </a:lnTo>
                  <a:lnTo>
                    <a:pt x="1774869" y="450215"/>
                  </a:lnTo>
                  <a:lnTo>
                    <a:pt x="1729073" y="258444"/>
                  </a:lnTo>
                  <a:lnTo>
                    <a:pt x="1403413" y="254952"/>
                  </a:lnTo>
                  <a:close/>
                  <a:moveTo>
                    <a:pt x="1365250" y="217487"/>
                  </a:moveTo>
                  <a:lnTo>
                    <a:pt x="1766918" y="217487"/>
                  </a:lnTo>
                  <a:lnTo>
                    <a:pt x="1886179" y="749300"/>
                  </a:lnTo>
                  <a:lnTo>
                    <a:pt x="1939925" y="749300"/>
                  </a:lnTo>
                  <a:lnTo>
                    <a:pt x="1939925" y="860425"/>
                  </a:lnTo>
                  <a:lnTo>
                    <a:pt x="1886179" y="860425"/>
                  </a:lnTo>
                  <a:lnTo>
                    <a:pt x="1792043" y="860425"/>
                  </a:lnTo>
                  <a:lnTo>
                    <a:pt x="1790134" y="854075"/>
                  </a:lnTo>
                  <a:lnTo>
                    <a:pt x="1788226" y="847408"/>
                  </a:lnTo>
                  <a:lnTo>
                    <a:pt x="1785682" y="841375"/>
                  </a:lnTo>
                  <a:lnTo>
                    <a:pt x="1783138" y="835025"/>
                  </a:lnTo>
                  <a:lnTo>
                    <a:pt x="1779958" y="829310"/>
                  </a:lnTo>
                  <a:lnTo>
                    <a:pt x="1777095" y="823595"/>
                  </a:lnTo>
                  <a:lnTo>
                    <a:pt x="1773915" y="817563"/>
                  </a:lnTo>
                  <a:lnTo>
                    <a:pt x="1770417" y="812165"/>
                  </a:lnTo>
                  <a:lnTo>
                    <a:pt x="1766600" y="806768"/>
                  </a:lnTo>
                  <a:lnTo>
                    <a:pt x="1762784" y="801688"/>
                  </a:lnTo>
                  <a:lnTo>
                    <a:pt x="1758650" y="796608"/>
                  </a:lnTo>
                  <a:lnTo>
                    <a:pt x="1754197" y="791528"/>
                  </a:lnTo>
                  <a:lnTo>
                    <a:pt x="1749427" y="786765"/>
                  </a:lnTo>
                  <a:lnTo>
                    <a:pt x="1744975" y="782320"/>
                  </a:lnTo>
                  <a:lnTo>
                    <a:pt x="1740204" y="778193"/>
                  </a:lnTo>
                  <a:lnTo>
                    <a:pt x="1735116" y="774065"/>
                  </a:lnTo>
                  <a:lnTo>
                    <a:pt x="1730027" y="770255"/>
                  </a:lnTo>
                  <a:lnTo>
                    <a:pt x="1724621" y="766445"/>
                  </a:lnTo>
                  <a:lnTo>
                    <a:pt x="1718578" y="762953"/>
                  </a:lnTo>
                  <a:lnTo>
                    <a:pt x="1713172" y="759460"/>
                  </a:lnTo>
                  <a:lnTo>
                    <a:pt x="1707447" y="756285"/>
                  </a:lnTo>
                  <a:lnTo>
                    <a:pt x="1701087" y="753745"/>
                  </a:lnTo>
                  <a:lnTo>
                    <a:pt x="1695044" y="750887"/>
                  </a:lnTo>
                  <a:lnTo>
                    <a:pt x="1689002" y="748665"/>
                  </a:lnTo>
                  <a:lnTo>
                    <a:pt x="1682641" y="746442"/>
                  </a:lnTo>
                  <a:lnTo>
                    <a:pt x="1676281" y="744855"/>
                  </a:lnTo>
                  <a:lnTo>
                    <a:pt x="1669602" y="743267"/>
                  </a:lnTo>
                  <a:lnTo>
                    <a:pt x="1663242" y="741680"/>
                  </a:lnTo>
                  <a:lnTo>
                    <a:pt x="1656245" y="741045"/>
                  </a:lnTo>
                  <a:lnTo>
                    <a:pt x="1649248" y="740410"/>
                  </a:lnTo>
                  <a:lnTo>
                    <a:pt x="1642252" y="739775"/>
                  </a:lnTo>
                  <a:lnTo>
                    <a:pt x="1635573" y="739775"/>
                  </a:lnTo>
                  <a:lnTo>
                    <a:pt x="1628577" y="739775"/>
                  </a:lnTo>
                  <a:lnTo>
                    <a:pt x="1621262" y="740410"/>
                  </a:lnTo>
                  <a:lnTo>
                    <a:pt x="1614901" y="741045"/>
                  </a:lnTo>
                  <a:lnTo>
                    <a:pt x="1607905" y="741680"/>
                  </a:lnTo>
                  <a:lnTo>
                    <a:pt x="1601226" y="743267"/>
                  </a:lnTo>
                  <a:lnTo>
                    <a:pt x="1594866" y="744855"/>
                  </a:lnTo>
                  <a:lnTo>
                    <a:pt x="1588187" y="746442"/>
                  </a:lnTo>
                  <a:lnTo>
                    <a:pt x="1581827" y="748665"/>
                  </a:lnTo>
                  <a:lnTo>
                    <a:pt x="1575466" y="750887"/>
                  </a:lnTo>
                  <a:lnTo>
                    <a:pt x="1569423" y="753745"/>
                  </a:lnTo>
                  <a:lnTo>
                    <a:pt x="1563381" y="756285"/>
                  </a:lnTo>
                  <a:lnTo>
                    <a:pt x="1557656" y="759460"/>
                  </a:lnTo>
                  <a:lnTo>
                    <a:pt x="1551932" y="762953"/>
                  </a:lnTo>
                  <a:lnTo>
                    <a:pt x="1546526" y="766445"/>
                  </a:lnTo>
                  <a:lnTo>
                    <a:pt x="1541119" y="770255"/>
                  </a:lnTo>
                  <a:lnTo>
                    <a:pt x="1536031" y="774065"/>
                  </a:lnTo>
                  <a:lnTo>
                    <a:pt x="1530942" y="778193"/>
                  </a:lnTo>
                  <a:lnTo>
                    <a:pt x="1525854" y="782320"/>
                  </a:lnTo>
                  <a:lnTo>
                    <a:pt x="1521083" y="786765"/>
                  </a:lnTo>
                  <a:lnTo>
                    <a:pt x="1516631" y="791528"/>
                  </a:lnTo>
                  <a:lnTo>
                    <a:pt x="1512179" y="796608"/>
                  </a:lnTo>
                  <a:lnTo>
                    <a:pt x="1508044" y="801688"/>
                  </a:lnTo>
                  <a:lnTo>
                    <a:pt x="1504228" y="806768"/>
                  </a:lnTo>
                  <a:lnTo>
                    <a:pt x="1500412" y="812165"/>
                  </a:lnTo>
                  <a:lnTo>
                    <a:pt x="1496913" y="817563"/>
                  </a:lnTo>
                  <a:lnTo>
                    <a:pt x="1493733" y="823595"/>
                  </a:lnTo>
                  <a:lnTo>
                    <a:pt x="1490553" y="829310"/>
                  </a:lnTo>
                  <a:lnTo>
                    <a:pt x="1487690" y="835025"/>
                  </a:lnTo>
                  <a:lnTo>
                    <a:pt x="1485146" y="841375"/>
                  </a:lnTo>
                  <a:lnTo>
                    <a:pt x="1482920" y="847408"/>
                  </a:lnTo>
                  <a:lnTo>
                    <a:pt x="1480694" y="854075"/>
                  </a:lnTo>
                  <a:lnTo>
                    <a:pt x="1478786" y="860425"/>
                  </a:lnTo>
                  <a:lnTo>
                    <a:pt x="1365250" y="860425"/>
                  </a:lnTo>
                  <a:lnTo>
                    <a:pt x="1365250" y="217487"/>
                  </a:lnTo>
                  <a:close/>
                  <a:moveTo>
                    <a:pt x="0" y="0"/>
                  </a:moveTo>
                  <a:lnTo>
                    <a:pt x="1312863" y="0"/>
                  </a:lnTo>
                  <a:lnTo>
                    <a:pt x="1312863" y="860425"/>
                  </a:lnTo>
                  <a:lnTo>
                    <a:pt x="378643" y="860425"/>
                  </a:lnTo>
                  <a:lnTo>
                    <a:pt x="376737" y="854077"/>
                  </a:lnTo>
                  <a:lnTo>
                    <a:pt x="374514" y="847412"/>
                  </a:lnTo>
                  <a:lnTo>
                    <a:pt x="371973" y="841382"/>
                  </a:lnTo>
                  <a:lnTo>
                    <a:pt x="369431" y="835034"/>
                  </a:lnTo>
                  <a:lnTo>
                    <a:pt x="366572" y="829322"/>
                  </a:lnTo>
                  <a:lnTo>
                    <a:pt x="363713" y="823609"/>
                  </a:lnTo>
                  <a:lnTo>
                    <a:pt x="360537" y="817578"/>
                  </a:lnTo>
                  <a:lnTo>
                    <a:pt x="356725" y="812183"/>
                  </a:lnTo>
                  <a:lnTo>
                    <a:pt x="353231" y="806787"/>
                  </a:lnTo>
                  <a:lnTo>
                    <a:pt x="349101" y="801709"/>
                  </a:lnTo>
                  <a:lnTo>
                    <a:pt x="344654" y="796631"/>
                  </a:lnTo>
                  <a:lnTo>
                    <a:pt x="340842" y="791553"/>
                  </a:lnTo>
                  <a:lnTo>
                    <a:pt x="336078" y="786792"/>
                  </a:lnTo>
                  <a:lnTo>
                    <a:pt x="331313" y="782349"/>
                  </a:lnTo>
                  <a:lnTo>
                    <a:pt x="326548" y="778223"/>
                  </a:lnTo>
                  <a:lnTo>
                    <a:pt x="321466" y="774097"/>
                  </a:lnTo>
                  <a:lnTo>
                    <a:pt x="316065" y="770288"/>
                  </a:lnTo>
                  <a:lnTo>
                    <a:pt x="310665" y="766480"/>
                  </a:lnTo>
                  <a:lnTo>
                    <a:pt x="305265" y="762989"/>
                  </a:lnTo>
                  <a:lnTo>
                    <a:pt x="299547" y="759497"/>
                  </a:lnTo>
                  <a:lnTo>
                    <a:pt x="293512" y="756323"/>
                  </a:lnTo>
                  <a:lnTo>
                    <a:pt x="287794" y="753784"/>
                  </a:lnTo>
                  <a:lnTo>
                    <a:pt x="281759" y="750928"/>
                  </a:lnTo>
                  <a:lnTo>
                    <a:pt x="275406" y="748706"/>
                  </a:lnTo>
                  <a:lnTo>
                    <a:pt x="269053" y="746484"/>
                  </a:lnTo>
                  <a:lnTo>
                    <a:pt x="262700" y="744898"/>
                  </a:lnTo>
                  <a:lnTo>
                    <a:pt x="256347" y="743311"/>
                  </a:lnTo>
                  <a:lnTo>
                    <a:pt x="249358" y="741724"/>
                  </a:lnTo>
                  <a:lnTo>
                    <a:pt x="242687" y="741089"/>
                  </a:lnTo>
                  <a:lnTo>
                    <a:pt x="236017" y="740454"/>
                  </a:lnTo>
                  <a:lnTo>
                    <a:pt x="229028" y="739819"/>
                  </a:lnTo>
                  <a:lnTo>
                    <a:pt x="222040" y="739819"/>
                  </a:lnTo>
                  <a:lnTo>
                    <a:pt x="214734" y="739819"/>
                  </a:lnTo>
                  <a:lnTo>
                    <a:pt x="208063" y="740454"/>
                  </a:lnTo>
                  <a:lnTo>
                    <a:pt x="201075" y="741089"/>
                  </a:lnTo>
                  <a:lnTo>
                    <a:pt x="194404" y="741724"/>
                  </a:lnTo>
                  <a:lnTo>
                    <a:pt x="187733" y="743311"/>
                  </a:lnTo>
                  <a:lnTo>
                    <a:pt x="181063" y="744898"/>
                  </a:lnTo>
                  <a:lnTo>
                    <a:pt x="175027" y="746484"/>
                  </a:lnTo>
                  <a:lnTo>
                    <a:pt x="168356" y="748706"/>
                  </a:lnTo>
                  <a:lnTo>
                    <a:pt x="162321" y="750928"/>
                  </a:lnTo>
                  <a:lnTo>
                    <a:pt x="155968" y="753784"/>
                  </a:lnTo>
                  <a:lnTo>
                    <a:pt x="150250" y="756323"/>
                  </a:lnTo>
                  <a:lnTo>
                    <a:pt x="144532" y="759497"/>
                  </a:lnTo>
                  <a:lnTo>
                    <a:pt x="138497" y="762989"/>
                  </a:lnTo>
                  <a:lnTo>
                    <a:pt x="133097" y="766480"/>
                  </a:lnTo>
                  <a:lnTo>
                    <a:pt x="127697" y="770288"/>
                  </a:lnTo>
                  <a:lnTo>
                    <a:pt x="122297" y="774097"/>
                  </a:lnTo>
                  <a:lnTo>
                    <a:pt x="117532" y="778223"/>
                  </a:lnTo>
                  <a:lnTo>
                    <a:pt x="112449" y="782349"/>
                  </a:lnTo>
                  <a:lnTo>
                    <a:pt x="107685" y="786792"/>
                  </a:lnTo>
                  <a:lnTo>
                    <a:pt x="103555" y="791553"/>
                  </a:lnTo>
                  <a:lnTo>
                    <a:pt x="99108" y="796631"/>
                  </a:lnTo>
                  <a:lnTo>
                    <a:pt x="94661" y="801709"/>
                  </a:lnTo>
                  <a:lnTo>
                    <a:pt x="90849" y="806787"/>
                  </a:lnTo>
                  <a:lnTo>
                    <a:pt x="87037" y="812183"/>
                  </a:lnTo>
                  <a:lnTo>
                    <a:pt x="83543" y="817578"/>
                  </a:lnTo>
                  <a:lnTo>
                    <a:pt x="80049" y="823609"/>
                  </a:lnTo>
                  <a:lnTo>
                    <a:pt x="77190" y="829322"/>
                  </a:lnTo>
                  <a:lnTo>
                    <a:pt x="74331" y="835034"/>
                  </a:lnTo>
                  <a:lnTo>
                    <a:pt x="71790" y="841382"/>
                  </a:lnTo>
                  <a:lnTo>
                    <a:pt x="69566" y="847412"/>
                  </a:lnTo>
                  <a:lnTo>
                    <a:pt x="67660" y="854077"/>
                  </a:lnTo>
                  <a:lnTo>
                    <a:pt x="65754" y="860425"/>
                  </a:lnTo>
                  <a:lnTo>
                    <a:pt x="0" y="8604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0" name="圆角矩形 69"/>
            <p:cNvSpPr/>
            <p:nvPr/>
          </p:nvSpPr>
          <p:spPr bwMode="auto">
            <a:xfrm>
              <a:off x="3541647" y="3495053"/>
              <a:ext cx="948269" cy="330216"/>
            </a:xfrm>
            <a:prstGeom prst="roundRect">
              <a:avLst/>
            </a:prstGeom>
            <a:noFill/>
            <a:ln w="19050">
              <a:noFill/>
              <a:prstDash val="sysDash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/>
            <a:lstStyle/>
            <a:p>
              <a:pPr algn="ctr"/>
              <a:r>
                <a:rPr lang="zh-CN" altLang="en-US" sz="14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缴费</a:t>
              </a:r>
              <a:r>
                <a:rPr lang="zh-CN" altLang="en-US" sz="14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服务</a:t>
              </a:r>
              <a:endParaRPr lang="zh-CN" altLang="en-US" sz="1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915200" y="5101266"/>
            <a:ext cx="6216532" cy="1138376"/>
            <a:chOff x="1776929" y="4698426"/>
            <a:chExt cx="5445074" cy="997105"/>
          </a:xfrm>
        </p:grpSpPr>
        <p:sp>
          <p:nvSpPr>
            <p:cNvPr id="72" name="圆角矩形 71"/>
            <p:cNvSpPr/>
            <p:nvPr/>
          </p:nvSpPr>
          <p:spPr bwMode="auto">
            <a:xfrm>
              <a:off x="1776929" y="4698426"/>
              <a:ext cx="5445074" cy="997105"/>
            </a:xfrm>
            <a:prstGeom prst="roundRect">
              <a:avLst>
                <a:gd name="adj" fmla="val 5482"/>
              </a:avLst>
            </a:prstGeom>
            <a:noFill/>
            <a:ln>
              <a:solidFill>
                <a:srgbClr val="3067BF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/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grpSp>
          <p:nvGrpSpPr>
            <p:cNvPr id="73" name="组合 102"/>
            <p:cNvGrpSpPr/>
            <p:nvPr/>
          </p:nvGrpSpPr>
          <p:grpSpPr>
            <a:xfrm>
              <a:off x="1823506" y="4812083"/>
              <a:ext cx="777589" cy="777590"/>
              <a:chOff x="1439075" y="4469000"/>
              <a:chExt cx="1264256" cy="1264257"/>
            </a:xfrm>
          </p:grpSpPr>
          <p:sp>
            <p:nvSpPr>
              <p:cNvPr id="100" name="椭圆 99"/>
              <p:cNvSpPr/>
              <p:nvPr/>
            </p:nvSpPr>
            <p:spPr bwMode="auto">
              <a:xfrm>
                <a:off x="1439075" y="4469001"/>
                <a:ext cx="1264256" cy="126425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pic>
            <p:nvPicPr>
              <p:cNvPr id="101" name="Picture 3" descr="C:\Users\Administrator\Desktop\未标题-1.png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 rot="779973">
                <a:off x="1601545" y="4581262"/>
                <a:ext cx="962040" cy="878384"/>
              </a:xfrm>
              <a:prstGeom prst="ellipse">
                <a:avLst/>
              </a:prstGeom>
              <a:noFill/>
              <a:ln w="28575">
                <a:noFill/>
              </a:ln>
            </p:spPr>
          </p:pic>
          <p:sp>
            <p:nvSpPr>
              <p:cNvPr id="102" name="弦形 101"/>
              <p:cNvSpPr/>
              <p:nvPr/>
            </p:nvSpPr>
            <p:spPr bwMode="auto">
              <a:xfrm rot="16612631">
                <a:off x="1446927" y="4484643"/>
                <a:ext cx="1264255" cy="1232969"/>
              </a:xfrm>
              <a:prstGeom prst="chord">
                <a:avLst>
                  <a:gd name="adj1" fmla="val 5765335"/>
                  <a:gd name="adj2" fmla="val 14936298"/>
                </a:avLst>
              </a:prstGeom>
              <a:solidFill>
                <a:srgbClr val="3067B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1487733" y="5271352"/>
                <a:ext cx="1194585" cy="3707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bg1"/>
                    </a:solidFill>
                  </a:rPr>
                  <a:t>POS+</a:t>
                </a:r>
                <a:r>
                  <a:rPr lang="zh-CN" altLang="en-US" sz="1100">
                    <a:solidFill>
                      <a:schemeClr val="bg1"/>
                    </a:solidFill>
                  </a:rPr>
                  <a:t>刷卡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" name="组合 103"/>
            <p:cNvGrpSpPr/>
            <p:nvPr/>
          </p:nvGrpSpPr>
          <p:grpSpPr>
            <a:xfrm>
              <a:off x="2705305" y="4812083"/>
              <a:ext cx="777589" cy="777590"/>
              <a:chOff x="2867409" y="4538269"/>
              <a:chExt cx="1264256" cy="1264257"/>
            </a:xfrm>
          </p:grpSpPr>
          <p:grpSp>
            <p:nvGrpSpPr>
              <p:cNvPr id="95" name="组合 125"/>
              <p:cNvGrpSpPr/>
              <p:nvPr/>
            </p:nvGrpSpPr>
            <p:grpSpPr>
              <a:xfrm>
                <a:off x="2867409" y="4538269"/>
                <a:ext cx="1264256" cy="1264257"/>
                <a:chOff x="1439075" y="4469000"/>
                <a:chExt cx="1264256" cy="1264257"/>
              </a:xfrm>
            </p:grpSpPr>
            <p:sp>
              <p:nvSpPr>
                <p:cNvPr id="97" name="椭圆 96"/>
                <p:cNvSpPr/>
                <p:nvPr/>
              </p:nvSpPr>
              <p:spPr bwMode="auto">
                <a:xfrm>
                  <a:off x="1439075" y="4469001"/>
                  <a:ext cx="1264256" cy="1264256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rtlCol="0" anchor="ctr" anchorCtr="0" compatLnSpc="1"/>
                <a:lstStyle/>
                <a:p>
                  <a:pPr marL="0" marR="0" indent="0" algn="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微软雅黑" panose="020B0503020204020204" charset="-122"/>
                  </a:endParaRPr>
                </a:p>
              </p:txBody>
            </p:sp>
            <p:sp>
              <p:nvSpPr>
                <p:cNvPr id="98" name="弦形 97"/>
                <p:cNvSpPr/>
                <p:nvPr/>
              </p:nvSpPr>
              <p:spPr bwMode="auto">
                <a:xfrm rot="16612631">
                  <a:off x="1446927" y="4484643"/>
                  <a:ext cx="1264255" cy="1232969"/>
                </a:xfrm>
                <a:prstGeom prst="chord">
                  <a:avLst>
                    <a:gd name="adj1" fmla="val 5765335"/>
                    <a:gd name="adj2" fmla="val 14936298"/>
                  </a:avLst>
                </a:prstGeom>
                <a:solidFill>
                  <a:srgbClr val="3067BF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rtlCol="0" anchor="ctr" anchorCtr="0" compatLnSpc="1"/>
                <a:lstStyle/>
                <a:p>
                  <a:pPr marL="0" marR="0" indent="0" algn="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微软雅黑" panose="020B0503020204020204" charset="-122"/>
                  </a:endParaRPr>
                </a:p>
              </p:txBody>
            </p:sp>
            <p:sp>
              <p:nvSpPr>
                <p:cNvPr id="99" name="矩形 98"/>
                <p:cNvSpPr/>
                <p:nvPr/>
              </p:nvSpPr>
              <p:spPr>
                <a:xfrm>
                  <a:off x="1656385" y="5271352"/>
                  <a:ext cx="857280" cy="37076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1100" dirty="0">
                      <a:solidFill>
                        <a:schemeClr val="bg1"/>
                      </a:solidFill>
                    </a:rPr>
                    <a:t>扫码付</a:t>
                  </a:r>
                  <a:endParaRPr lang="zh-CN" altLang="en-US" sz="1100" dirty="0">
                    <a:solidFill>
                      <a:schemeClr val="bg1"/>
                    </a:solidFill>
                  </a:endParaRPr>
                </a:p>
              </p:txBody>
            </p:sp>
          </p:grpSp>
          <p:pic>
            <p:nvPicPr>
              <p:cNvPr id="96" name="图片 95"/>
              <p:cNvPicPr>
                <a:picLocks noChangeAspect="1"/>
              </p:cNvPicPr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3257208" y="4717943"/>
                <a:ext cx="506661" cy="512375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9050" cap="sq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</p:pic>
        </p:grpSp>
        <p:grpSp>
          <p:nvGrpSpPr>
            <p:cNvPr id="75" name="组合 104"/>
            <p:cNvGrpSpPr/>
            <p:nvPr/>
          </p:nvGrpSpPr>
          <p:grpSpPr>
            <a:xfrm>
              <a:off x="4598408" y="4773789"/>
              <a:ext cx="796827" cy="796828"/>
              <a:chOff x="1439075" y="4469000"/>
              <a:chExt cx="1264256" cy="1264257"/>
            </a:xfrm>
          </p:grpSpPr>
          <p:sp>
            <p:nvSpPr>
              <p:cNvPr id="91" name="椭圆 90"/>
              <p:cNvSpPr/>
              <p:nvPr/>
            </p:nvSpPr>
            <p:spPr bwMode="auto">
              <a:xfrm>
                <a:off x="1439075" y="4469001"/>
                <a:ext cx="1264256" cy="126425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pic>
            <p:nvPicPr>
              <p:cNvPr id="92" name="Picture 3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779973">
                <a:off x="1601545" y="4629827"/>
                <a:ext cx="962040" cy="781253"/>
              </a:xfrm>
              <a:prstGeom prst="ellipse">
                <a:avLst/>
              </a:prstGeom>
              <a:noFill/>
              <a:ln w="28575">
                <a:noFill/>
              </a:ln>
            </p:spPr>
          </p:pic>
          <p:sp>
            <p:nvSpPr>
              <p:cNvPr id="93" name="弦形 92"/>
              <p:cNvSpPr/>
              <p:nvPr/>
            </p:nvSpPr>
            <p:spPr bwMode="auto">
              <a:xfrm rot="16612631">
                <a:off x="1446927" y="4484643"/>
                <a:ext cx="1264255" cy="1232969"/>
              </a:xfrm>
              <a:prstGeom prst="chord">
                <a:avLst>
                  <a:gd name="adj1" fmla="val 5765335"/>
                  <a:gd name="adj2" fmla="val 14936298"/>
                </a:avLst>
              </a:prstGeom>
              <a:solidFill>
                <a:srgbClr val="3067B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94" name="矩形 93"/>
              <p:cNvSpPr/>
              <p:nvPr/>
            </p:nvSpPr>
            <p:spPr>
              <a:xfrm>
                <a:off x="1534361" y="5271351"/>
                <a:ext cx="1101323" cy="3829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>
                    <a:solidFill>
                      <a:schemeClr val="bg1"/>
                    </a:solidFill>
                  </a:rPr>
                  <a:t>网上支付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" name="组合 105"/>
            <p:cNvGrpSpPr/>
            <p:nvPr/>
          </p:nvGrpSpPr>
          <p:grpSpPr>
            <a:xfrm>
              <a:off x="5478161" y="4773789"/>
              <a:ext cx="796827" cy="796829"/>
              <a:chOff x="1439075" y="4469000"/>
              <a:chExt cx="1264256" cy="1264259"/>
            </a:xfrm>
          </p:grpSpPr>
          <p:sp>
            <p:nvSpPr>
              <p:cNvPr id="87" name="椭圆 86"/>
              <p:cNvSpPr/>
              <p:nvPr/>
            </p:nvSpPr>
            <p:spPr bwMode="auto">
              <a:xfrm>
                <a:off x="1439075" y="4469003"/>
                <a:ext cx="1264256" cy="126425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pic>
            <p:nvPicPr>
              <p:cNvPr id="88" name="Picture 3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779973">
                <a:off x="1665828" y="4629827"/>
                <a:ext cx="833473" cy="781253"/>
              </a:xfrm>
              <a:prstGeom prst="ellipse">
                <a:avLst/>
              </a:prstGeom>
              <a:noFill/>
              <a:ln w="28575">
                <a:noFill/>
              </a:ln>
            </p:spPr>
          </p:pic>
          <p:sp>
            <p:nvSpPr>
              <p:cNvPr id="89" name="弦形 88"/>
              <p:cNvSpPr/>
              <p:nvPr/>
            </p:nvSpPr>
            <p:spPr bwMode="auto">
              <a:xfrm rot="16612631">
                <a:off x="1446927" y="4484643"/>
                <a:ext cx="1264255" cy="1232969"/>
              </a:xfrm>
              <a:prstGeom prst="chord">
                <a:avLst>
                  <a:gd name="adj1" fmla="val 5765335"/>
                  <a:gd name="adj2" fmla="val 14936298"/>
                </a:avLst>
              </a:prstGeom>
              <a:solidFill>
                <a:srgbClr val="3067B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90" name="矩形 89"/>
              <p:cNvSpPr/>
              <p:nvPr/>
            </p:nvSpPr>
            <p:spPr>
              <a:xfrm>
                <a:off x="1534361" y="5271349"/>
                <a:ext cx="1101323" cy="3829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smtClean="0">
                    <a:solidFill>
                      <a:schemeClr val="bg1"/>
                    </a:solidFill>
                  </a:rPr>
                  <a:t>个人网银</a:t>
                </a:r>
                <a:endParaRPr lang="en-US" altLang="zh-CN" sz="1200" dirty="0" smtClean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" name="组合 106"/>
            <p:cNvGrpSpPr/>
            <p:nvPr/>
          </p:nvGrpSpPr>
          <p:grpSpPr>
            <a:xfrm>
              <a:off x="6357915" y="4773789"/>
              <a:ext cx="796827" cy="796827"/>
              <a:chOff x="1439075" y="4469001"/>
              <a:chExt cx="1264256" cy="1264256"/>
            </a:xfrm>
          </p:grpSpPr>
          <p:sp>
            <p:nvSpPr>
              <p:cNvPr id="83" name="椭圆 82"/>
              <p:cNvSpPr/>
              <p:nvPr/>
            </p:nvSpPr>
            <p:spPr bwMode="auto">
              <a:xfrm>
                <a:off x="1439075" y="4469001"/>
                <a:ext cx="1264256" cy="126425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pic>
            <p:nvPicPr>
              <p:cNvPr id="84" name="Picture 3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779973">
                <a:off x="1875777" y="4570985"/>
                <a:ext cx="353167" cy="674390"/>
              </a:xfrm>
              <a:prstGeom prst="rect">
                <a:avLst/>
              </a:prstGeom>
              <a:noFill/>
              <a:ln w="28575">
                <a:noFill/>
              </a:ln>
            </p:spPr>
          </p:pic>
          <p:sp>
            <p:nvSpPr>
              <p:cNvPr id="85" name="弦形 84"/>
              <p:cNvSpPr/>
              <p:nvPr/>
            </p:nvSpPr>
            <p:spPr bwMode="auto">
              <a:xfrm rot="16612631">
                <a:off x="1446927" y="4484644"/>
                <a:ext cx="1264256" cy="1232969"/>
              </a:xfrm>
              <a:prstGeom prst="chord">
                <a:avLst>
                  <a:gd name="adj1" fmla="val 5765335"/>
                  <a:gd name="adj2" fmla="val 14936298"/>
                </a:avLst>
              </a:prstGeom>
              <a:solidFill>
                <a:srgbClr val="3067B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1534364" y="5271349"/>
                <a:ext cx="1101323" cy="3829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dirty="0" smtClean="0">
                    <a:solidFill>
                      <a:schemeClr val="bg1"/>
                    </a:solidFill>
                  </a:rPr>
                  <a:t>手机银行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" name="组合 107"/>
            <p:cNvGrpSpPr/>
            <p:nvPr/>
          </p:nvGrpSpPr>
          <p:grpSpPr>
            <a:xfrm>
              <a:off x="3625908" y="4787852"/>
              <a:ext cx="826050" cy="826051"/>
              <a:chOff x="1439076" y="4469000"/>
              <a:chExt cx="1264256" cy="1264256"/>
            </a:xfrm>
          </p:grpSpPr>
          <p:sp>
            <p:nvSpPr>
              <p:cNvPr id="79" name="椭圆 78"/>
              <p:cNvSpPr/>
              <p:nvPr/>
            </p:nvSpPr>
            <p:spPr bwMode="auto">
              <a:xfrm>
                <a:off x="1439076" y="4469000"/>
                <a:ext cx="1264256" cy="126425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pic>
            <p:nvPicPr>
              <p:cNvPr id="80" name="Picture 3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779973">
                <a:off x="1487641" y="4784651"/>
                <a:ext cx="1187717" cy="470137"/>
              </a:xfrm>
              <a:prstGeom prst="ellipse">
                <a:avLst/>
              </a:prstGeom>
              <a:noFill/>
              <a:ln w="28575">
                <a:noFill/>
              </a:ln>
            </p:spPr>
          </p:pic>
          <p:sp>
            <p:nvSpPr>
              <p:cNvPr id="81" name="弦形 80"/>
              <p:cNvSpPr/>
              <p:nvPr/>
            </p:nvSpPr>
            <p:spPr bwMode="auto">
              <a:xfrm rot="16612631">
                <a:off x="1446927" y="4484644"/>
                <a:ext cx="1264256" cy="1232968"/>
              </a:xfrm>
              <a:prstGeom prst="chord">
                <a:avLst>
                  <a:gd name="adj1" fmla="val 5765335"/>
                  <a:gd name="adj2" fmla="val 14936298"/>
                </a:avLst>
              </a:prstGeom>
              <a:solidFill>
                <a:srgbClr val="3067B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553841" y="5271348"/>
                <a:ext cx="1062362" cy="3694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smtClean="0">
                    <a:solidFill>
                      <a:schemeClr val="bg1"/>
                    </a:solidFill>
                  </a:rPr>
                  <a:t>跨行缴费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04" name="文本框 1"/>
          <p:cNvSpPr txBox="1"/>
          <p:nvPr/>
        </p:nvSpPr>
        <p:spPr>
          <a:xfrm>
            <a:off x="7782205" y="3950043"/>
            <a:ext cx="2137461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</a:rPr>
              <a:t>……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105" name="组合 104"/>
          <p:cNvGrpSpPr>
            <a:grpSpLocks noChangeAspect="1"/>
          </p:cNvGrpSpPr>
          <p:nvPr/>
        </p:nvGrpSpPr>
        <p:grpSpPr>
          <a:xfrm>
            <a:off x="3202623" y="3721676"/>
            <a:ext cx="857014" cy="733759"/>
            <a:chOff x="2162176" y="-104775"/>
            <a:chExt cx="1655763" cy="1417638"/>
          </a:xfrm>
          <a:solidFill>
            <a:srgbClr val="3067BF"/>
          </a:solidFill>
        </p:grpSpPr>
        <p:sp>
          <p:nvSpPr>
            <p:cNvPr id="106" name="Freeform 3767"/>
            <p:cNvSpPr/>
            <p:nvPr/>
          </p:nvSpPr>
          <p:spPr bwMode="auto">
            <a:xfrm>
              <a:off x="2311402" y="104776"/>
              <a:ext cx="1370016" cy="1208087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107" name="Freeform 3768"/>
            <p:cNvSpPr/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</p:grpSp>
      <p:sp>
        <p:nvSpPr>
          <p:cNvPr id="108" name="矩形 107"/>
          <p:cNvSpPr/>
          <p:nvPr/>
        </p:nvSpPr>
        <p:spPr>
          <a:xfrm>
            <a:off x="4151999" y="3197054"/>
            <a:ext cx="589280" cy="5835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地方</a:t>
            </a:r>
            <a:endParaRPr lang="en-US" altLang="zh-CN" sz="1600" b="1" dirty="0" smtClean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财政</a:t>
            </a:r>
            <a:endParaRPr lang="zh-CN" altLang="en-US" sz="1600" b="1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 bwMode="auto">
          <a:xfrm>
            <a:off x="3392784" y="4153608"/>
            <a:ext cx="527799" cy="421799"/>
          </a:xfrm>
          <a:prstGeom prst="roundRect">
            <a:avLst/>
          </a:prstGeom>
          <a:solidFill>
            <a:srgbClr val="3067B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3384664" y="3957216"/>
            <a:ext cx="538480" cy="52197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地方</a:t>
            </a:r>
            <a:endParaRPr lang="en-US" altLang="zh-CN" sz="1400" b="1" dirty="0" smtClean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财政</a:t>
            </a:r>
            <a:endParaRPr lang="zh-CN" altLang="en-US" sz="1400" b="1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grpSp>
        <p:nvGrpSpPr>
          <p:cNvPr id="111" name="组合 110"/>
          <p:cNvGrpSpPr>
            <a:grpSpLocks noChangeAspect="1"/>
          </p:cNvGrpSpPr>
          <p:nvPr/>
        </p:nvGrpSpPr>
        <p:grpSpPr>
          <a:xfrm>
            <a:off x="4114369" y="3746678"/>
            <a:ext cx="857014" cy="733759"/>
            <a:chOff x="2162176" y="-104775"/>
            <a:chExt cx="1655763" cy="1417638"/>
          </a:xfrm>
          <a:solidFill>
            <a:srgbClr val="3067BF"/>
          </a:solidFill>
        </p:grpSpPr>
        <p:sp>
          <p:nvSpPr>
            <p:cNvPr id="112" name="Freeform 3767"/>
            <p:cNvSpPr/>
            <p:nvPr/>
          </p:nvSpPr>
          <p:spPr bwMode="auto">
            <a:xfrm>
              <a:off x="2311402" y="104776"/>
              <a:ext cx="1370016" cy="1208087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113" name="Freeform 3768"/>
            <p:cNvSpPr/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</p:grpSp>
      <p:sp>
        <p:nvSpPr>
          <p:cNvPr id="114" name="圆角矩形 113"/>
          <p:cNvSpPr/>
          <p:nvPr/>
        </p:nvSpPr>
        <p:spPr bwMode="auto">
          <a:xfrm>
            <a:off x="4293725" y="4153412"/>
            <a:ext cx="527799" cy="421799"/>
          </a:xfrm>
          <a:prstGeom prst="roundRect">
            <a:avLst/>
          </a:prstGeom>
          <a:solidFill>
            <a:srgbClr val="3067B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4273638" y="3982902"/>
            <a:ext cx="538480" cy="52197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地方</a:t>
            </a:r>
            <a:endParaRPr lang="en-US" altLang="zh-CN" sz="1400" b="1" dirty="0" smtClean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财政</a:t>
            </a:r>
            <a:endParaRPr lang="zh-CN" altLang="en-US" sz="1400" b="1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1972530" y="3548258"/>
            <a:ext cx="1153418" cy="1001587"/>
            <a:chOff x="359507" y="3074783"/>
            <a:chExt cx="1153418" cy="1001586"/>
          </a:xfrm>
        </p:grpSpPr>
        <p:grpSp>
          <p:nvGrpSpPr>
            <p:cNvPr id="117" name="组合 92"/>
            <p:cNvGrpSpPr>
              <a:grpSpLocks noChangeAspect="1"/>
            </p:cNvGrpSpPr>
            <p:nvPr/>
          </p:nvGrpSpPr>
          <p:grpSpPr>
            <a:xfrm>
              <a:off x="359507" y="3074783"/>
              <a:ext cx="1153418" cy="987534"/>
              <a:chOff x="2162176" y="-104775"/>
              <a:chExt cx="1655763" cy="1417638"/>
            </a:xfrm>
            <a:solidFill>
              <a:srgbClr val="3067BF"/>
            </a:solidFill>
          </p:grpSpPr>
          <p:sp>
            <p:nvSpPr>
              <p:cNvPr id="120" name="Freeform 3767"/>
              <p:cNvSpPr/>
              <p:nvPr/>
            </p:nvSpPr>
            <p:spPr bwMode="auto">
              <a:xfrm>
                <a:off x="2311401" y="104776"/>
                <a:ext cx="1370016" cy="1208087"/>
              </a:xfrm>
              <a:custGeom>
                <a:avLst/>
                <a:gdLst>
                  <a:gd name="T0" fmla="*/ 231 w 431"/>
                  <a:gd name="T1" fmla="*/ 6 h 380"/>
                  <a:gd name="T2" fmla="*/ 190 w 431"/>
                  <a:gd name="T3" fmla="*/ 7 h 380"/>
                  <a:gd name="T4" fmla="*/ 20 w 431"/>
                  <a:gd name="T5" fmla="*/ 106 h 380"/>
                  <a:gd name="T6" fmla="*/ 0 w 431"/>
                  <a:gd name="T7" fmla="*/ 142 h 380"/>
                  <a:gd name="T8" fmla="*/ 0 w 431"/>
                  <a:gd name="T9" fmla="*/ 357 h 380"/>
                  <a:gd name="T10" fmla="*/ 24 w 431"/>
                  <a:gd name="T11" fmla="*/ 380 h 380"/>
                  <a:gd name="T12" fmla="*/ 124 w 431"/>
                  <a:gd name="T13" fmla="*/ 380 h 380"/>
                  <a:gd name="T14" fmla="*/ 148 w 431"/>
                  <a:gd name="T15" fmla="*/ 357 h 380"/>
                  <a:gd name="T16" fmla="*/ 148 w 431"/>
                  <a:gd name="T17" fmla="*/ 258 h 380"/>
                  <a:gd name="T18" fmla="*/ 171 w 431"/>
                  <a:gd name="T19" fmla="*/ 235 h 380"/>
                  <a:gd name="T20" fmla="*/ 260 w 431"/>
                  <a:gd name="T21" fmla="*/ 235 h 380"/>
                  <a:gd name="T22" fmla="*/ 283 w 431"/>
                  <a:gd name="T23" fmla="*/ 258 h 380"/>
                  <a:gd name="T24" fmla="*/ 283 w 431"/>
                  <a:gd name="T25" fmla="*/ 357 h 380"/>
                  <a:gd name="T26" fmla="*/ 307 w 431"/>
                  <a:gd name="T27" fmla="*/ 380 h 380"/>
                  <a:gd name="T28" fmla="*/ 407 w 431"/>
                  <a:gd name="T29" fmla="*/ 380 h 380"/>
                  <a:gd name="T30" fmla="*/ 431 w 431"/>
                  <a:gd name="T31" fmla="*/ 357 h 380"/>
                  <a:gd name="T32" fmla="*/ 431 w 431"/>
                  <a:gd name="T33" fmla="*/ 142 h 380"/>
                  <a:gd name="T34" fmla="*/ 410 w 431"/>
                  <a:gd name="T35" fmla="*/ 107 h 380"/>
                  <a:gd name="T36" fmla="*/ 231 w 431"/>
                  <a:gd name="T37" fmla="*/ 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1" h="380">
                    <a:moveTo>
                      <a:pt x="231" y="6"/>
                    </a:moveTo>
                    <a:cubicBezTo>
                      <a:pt x="220" y="0"/>
                      <a:pt x="201" y="0"/>
                      <a:pt x="190" y="7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9" y="113"/>
                      <a:pt x="0" y="129"/>
                      <a:pt x="0" y="142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70"/>
                      <a:pt x="10" y="380"/>
                      <a:pt x="24" y="380"/>
                    </a:cubicBezTo>
                    <a:cubicBezTo>
                      <a:pt x="124" y="380"/>
                      <a:pt x="124" y="380"/>
                      <a:pt x="124" y="380"/>
                    </a:cubicBezTo>
                    <a:cubicBezTo>
                      <a:pt x="137" y="380"/>
                      <a:pt x="148" y="370"/>
                      <a:pt x="148" y="357"/>
                    </a:cubicBezTo>
                    <a:cubicBezTo>
                      <a:pt x="148" y="258"/>
                      <a:pt x="148" y="258"/>
                      <a:pt x="148" y="258"/>
                    </a:cubicBezTo>
                    <a:cubicBezTo>
                      <a:pt x="148" y="245"/>
                      <a:pt x="158" y="235"/>
                      <a:pt x="171" y="235"/>
                    </a:cubicBezTo>
                    <a:cubicBezTo>
                      <a:pt x="260" y="235"/>
                      <a:pt x="260" y="235"/>
                      <a:pt x="260" y="235"/>
                    </a:cubicBezTo>
                    <a:cubicBezTo>
                      <a:pt x="273" y="235"/>
                      <a:pt x="283" y="245"/>
                      <a:pt x="283" y="258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3" y="370"/>
                      <a:pt x="294" y="380"/>
                      <a:pt x="307" y="380"/>
                    </a:cubicBezTo>
                    <a:cubicBezTo>
                      <a:pt x="407" y="380"/>
                      <a:pt x="407" y="380"/>
                      <a:pt x="407" y="380"/>
                    </a:cubicBezTo>
                    <a:cubicBezTo>
                      <a:pt x="420" y="380"/>
                      <a:pt x="431" y="370"/>
                      <a:pt x="431" y="357"/>
                    </a:cubicBezTo>
                    <a:cubicBezTo>
                      <a:pt x="431" y="142"/>
                      <a:pt x="431" y="142"/>
                      <a:pt x="431" y="142"/>
                    </a:cubicBezTo>
                    <a:cubicBezTo>
                      <a:pt x="431" y="129"/>
                      <a:pt x="422" y="113"/>
                      <a:pt x="410" y="107"/>
                    </a:cubicBezTo>
                    <a:lnTo>
                      <a:pt x="23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21" name="Freeform 3768"/>
              <p:cNvSpPr/>
              <p:nvPr/>
            </p:nvSpPr>
            <p:spPr bwMode="auto">
              <a:xfrm>
                <a:off x="2162176" y="-104775"/>
                <a:ext cx="1655763" cy="552450"/>
              </a:xfrm>
              <a:custGeom>
                <a:avLst/>
                <a:gdLst>
                  <a:gd name="T0" fmla="*/ 516 w 521"/>
                  <a:gd name="T1" fmla="*/ 165 h 174"/>
                  <a:gd name="T2" fmla="*/ 487 w 521"/>
                  <a:gd name="T3" fmla="*/ 167 h 174"/>
                  <a:gd name="T4" fmla="*/ 276 w 521"/>
                  <a:gd name="T5" fmla="*/ 45 h 174"/>
                  <a:gd name="T6" fmla="*/ 235 w 521"/>
                  <a:gd name="T7" fmla="*/ 45 h 174"/>
                  <a:gd name="T8" fmla="*/ 34 w 521"/>
                  <a:gd name="T9" fmla="*/ 167 h 174"/>
                  <a:gd name="T10" fmla="*/ 5 w 521"/>
                  <a:gd name="T11" fmla="*/ 165 h 174"/>
                  <a:gd name="T12" fmla="*/ 16 w 521"/>
                  <a:gd name="T13" fmla="*/ 138 h 174"/>
                  <a:gd name="T14" fmla="*/ 235 w 521"/>
                  <a:gd name="T15" fmla="*/ 7 h 174"/>
                  <a:gd name="T16" fmla="*/ 276 w 521"/>
                  <a:gd name="T17" fmla="*/ 6 h 174"/>
                  <a:gd name="T18" fmla="*/ 504 w 521"/>
                  <a:gd name="T19" fmla="*/ 139 h 174"/>
                  <a:gd name="T20" fmla="*/ 516 w 521"/>
                  <a:gd name="T21" fmla="*/ 16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1" h="174">
                    <a:moveTo>
                      <a:pt x="516" y="165"/>
                    </a:moveTo>
                    <a:cubicBezTo>
                      <a:pt x="512" y="173"/>
                      <a:pt x="499" y="174"/>
                      <a:pt x="487" y="167"/>
                    </a:cubicBezTo>
                    <a:cubicBezTo>
                      <a:pt x="276" y="45"/>
                      <a:pt x="276" y="45"/>
                      <a:pt x="276" y="45"/>
                    </a:cubicBezTo>
                    <a:cubicBezTo>
                      <a:pt x="265" y="38"/>
                      <a:pt x="247" y="38"/>
                      <a:pt x="235" y="45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22" y="174"/>
                      <a:pt x="9" y="173"/>
                      <a:pt x="5" y="165"/>
                    </a:cubicBezTo>
                    <a:cubicBezTo>
                      <a:pt x="0" y="157"/>
                      <a:pt x="5" y="145"/>
                      <a:pt x="16" y="138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46" y="0"/>
                      <a:pt x="265" y="0"/>
                      <a:pt x="276" y="6"/>
                    </a:cubicBezTo>
                    <a:cubicBezTo>
                      <a:pt x="504" y="139"/>
                      <a:pt x="504" y="139"/>
                      <a:pt x="504" y="139"/>
                    </a:cubicBezTo>
                    <a:cubicBezTo>
                      <a:pt x="515" y="145"/>
                      <a:pt x="521" y="157"/>
                      <a:pt x="516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8" name="圆角矩形 4"/>
            <p:cNvSpPr/>
            <p:nvPr/>
          </p:nvSpPr>
          <p:spPr bwMode="auto">
            <a:xfrm>
              <a:off x="638401" y="3654571"/>
              <a:ext cx="527799" cy="421798"/>
            </a:xfrm>
            <a:prstGeom prst="roundRect">
              <a:avLst/>
            </a:prstGeom>
            <a:solidFill>
              <a:srgbClr val="3067BF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/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493601" y="3416175"/>
              <a:ext cx="868680" cy="36830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财政部</a:t>
              </a:r>
              <a:endParaRPr lang="zh-CN" altLang="en-US" b="1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sp>
        <p:nvSpPr>
          <p:cNvPr id="122" name="矩形 121"/>
          <p:cNvSpPr/>
          <p:nvPr/>
        </p:nvSpPr>
        <p:spPr>
          <a:xfrm>
            <a:off x="2046825" y="1131363"/>
            <a:ext cx="729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 algn="l"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收缴标准化核心内容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统一缴款渠道</a:t>
            </a:r>
            <a:endParaRPr lang="en-US" altLang="zh-CN" sz="32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6720" y="266700"/>
            <a:ext cx="21488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1.1.2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一、平台建设的基本遵循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1478280"/>
            <a:ext cx="10515600" cy="471424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en-US" dirty="0"/>
              <a:t>2  </a:t>
            </a:r>
            <a:r>
              <a:rPr lang="zh-CN" altLang="en-US" dirty="0"/>
              <a:t>实现科学化管理</a:t>
            </a:r>
            <a:endParaRPr lang="zh-CN" altLang="en-US" dirty="0"/>
          </a:p>
          <a:p>
            <a:pPr>
              <a:spcBef>
                <a:spcPct val="50000"/>
              </a:spcBef>
            </a:pPr>
            <a:r>
              <a:rPr lang="zh-CN" altLang="en-US" dirty="0"/>
              <a:t>    </a:t>
            </a:r>
            <a:endParaRPr lang="zh-CN" altLang="en-US" dirty="0">
              <a:latin typeface="Garamond" pitchFamily="18" charset="0"/>
              <a:ea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dirty="0">
                <a:latin typeface="Garamond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dirty="0">
                <a:latin typeface="Garamond" pitchFamily="18" charset="0"/>
                <a:ea typeface="宋体" panose="02010600030101010101" pitchFamily="2" charset="-122"/>
                <a:sym typeface="+mn-ea"/>
              </a:rPr>
              <a:t>夯实大数据基础，建立标准数据体系、高效利用、各级共享</a:t>
            </a:r>
            <a:endParaRPr lang="zh-CN" dirty="0">
              <a:latin typeface="Garamond" pitchFamily="18" charset="0"/>
              <a:ea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dirty="0">
                <a:latin typeface="Garamond" pitchFamily="18" charset="0"/>
                <a:ea typeface="宋体" panose="02010600030101010101" pitchFamily="2" charset="-122"/>
                <a:sym typeface="+mn-ea"/>
              </a:rPr>
              <a:t>   </a:t>
            </a:r>
            <a:endParaRPr lang="en-US" altLang="zh-CN" dirty="0">
              <a:latin typeface="Garamond" pitchFamily="18" charset="0"/>
              <a:ea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dirty="0">
                <a:latin typeface="Garamond" pitchFamily="18" charset="0"/>
                <a:ea typeface="宋体" panose="02010600030101010101" pitchFamily="2" charset="-122"/>
                <a:sym typeface="+mn-ea"/>
              </a:rPr>
              <a:t>    管理科学。科学设置岗位、优化流程等，管理由规范化向科学化过渡</a:t>
            </a:r>
            <a:endParaRPr dirty="0">
              <a:latin typeface="Garamond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pic>
        <p:nvPicPr>
          <p:cNvPr id="3077" name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1813" y="5659438"/>
            <a:ext cx="5170487" cy="968375"/>
          </a:xfrm>
          <a:prstGeom prst="rect">
            <a:avLst/>
          </a:prstGeom>
          <a:noFill/>
          <a:ln w="12700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一、平台建设的基本遵循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1478280"/>
            <a:ext cx="10515600" cy="471424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en-US" dirty="0"/>
              <a:t>3  </a:t>
            </a:r>
            <a:r>
              <a:rPr lang="zh-CN" altLang="en-US" dirty="0"/>
              <a:t>便民利民</a:t>
            </a:r>
            <a:endParaRPr lang="zh-CN" altLang="en-US" dirty="0"/>
          </a:p>
          <a:p>
            <a:pPr>
              <a:spcBef>
                <a:spcPct val="50000"/>
              </a:spcBef>
            </a:pPr>
            <a:r>
              <a:rPr lang="zh-CN" altLang="en-US" dirty="0"/>
              <a:t>       </a:t>
            </a:r>
            <a:endParaRPr lang="zh-CN" altLang="en-US" dirty="0"/>
          </a:p>
          <a:p>
            <a:pPr>
              <a:spcBef>
                <a:spcPct val="50000"/>
              </a:spcBef>
            </a:pPr>
            <a:r>
              <a:rPr lang="zh-CN" altLang="en-US" dirty="0"/>
              <a:t>     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 Light" panose="020B0502040204020203" charset="-122"/>
              </a:rPr>
              <a:t>随着互联网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 Light" panose="020B0502040204020203" charset="-122"/>
              </a:rPr>
              <a:t>政务服务的大力推进，传统的收缴方式因受时间、空间限制较大，难以适应社会发展需要，亟需更简便更快捷的新型政务服务方式</a:t>
            </a:r>
            <a:endParaRPr lang="zh-CN" altLang="en-US" dirty="0"/>
          </a:p>
          <a:p>
            <a:pPr>
              <a:spcBef>
                <a:spcPct val="50000"/>
              </a:spcBef>
            </a:pPr>
            <a:r>
              <a:rPr lang="zh-CN" altLang="en-US" dirty="0"/>
              <a:t>    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民众有需求、服务型政府建设需要、中央大力推动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dirty="0">
                <a:latin typeface="Garamond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dirty="0">
                <a:latin typeface="Garamond" pitchFamily="18" charset="0"/>
                <a:ea typeface="宋体" panose="02010600030101010101" pitchFamily="2" charset="-122"/>
                <a:sym typeface="+mn-ea"/>
              </a:rPr>
              <a:t>定时定点</a:t>
            </a:r>
            <a:r>
              <a:rPr lang="en-US" altLang="zh-CN" dirty="0">
                <a:latin typeface="Garamond" pitchFamily="18" charset="0"/>
                <a:ea typeface="宋体" panose="02010600030101010101" pitchFamily="2" charset="-122"/>
                <a:sym typeface="+mn-ea"/>
              </a:rPr>
              <a:t>--</a:t>
            </a:r>
            <a:r>
              <a:rPr lang="zh-CN" altLang="en-US" dirty="0">
                <a:latin typeface="Garamond" pitchFamily="18" charset="0"/>
                <a:ea typeface="宋体" panose="02010600030101010101" pitchFamily="2" charset="-122"/>
                <a:sym typeface="+mn-ea"/>
              </a:rPr>
              <a:t>全时空服务</a:t>
            </a:r>
            <a:endParaRPr lang="zh-CN" altLang="en-US" dirty="0">
              <a:latin typeface="Garamond" pitchFamily="18" charset="0"/>
              <a:ea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Garamond" pitchFamily="18" charset="0"/>
                <a:ea typeface="宋体" panose="02010600030101010101" pitchFamily="2" charset="-122"/>
                <a:sym typeface="+mn-ea"/>
              </a:rPr>
              <a:t>     </a:t>
            </a:r>
            <a:endParaRPr lang="zh-CN" altLang="en-US" dirty="0">
              <a:latin typeface="Garamond" pitchFamily="18" charset="0"/>
              <a:ea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dirty="0">
                <a:latin typeface="Garamond" pitchFamily="18" charset="0"/>
                <a:ea typeface="宋体" panose="02010600030101010101" pitchFamily="2" charset="-122"/>
                <a:sym typeface="+mn-ea"/>
              </a:rPr>
              <a:t>   </a:t>
            </a:r>
            <a:endParaRPr dirty="0">
              <a:latin typeface="Garamond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pic>
        <p:nvPicPr>
          <p:cNvPr id="3077" name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1813" y="5659438"/>
            <a:ext cx="5170487" cy="968375"/>
          </a:xfrm>
          <a:prstGeom prst="rect">
            <a:avLst/>
          </a:prstGeom>
          <a:noFill/>
          <a:ln w="12700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一、平台建设的基本遵循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1478280"/>
            <a:ext cx="10515600" cy="471424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/>
              <a:t>1.4  </a:t>
            </a:r>
            <a:r>
              <a:rPr lang="zh-CN" altLang="en-US" dirty="0"/>
              <a:t>充分整合现有资源</a:t>
            </a:r>
            <a:endParaRPr lang="zh-CN" altLang="en-US" dirty="0"/>
          </a:p>
          <a:p>
            <a:pPr>
              <a:spcBef>
                <a:spcPct val="50000"/>
              </a:spcBef>
            </a:pPr>
            <a:r>
              <a:rPr lang="zh-CN" altLang="en-US" dirty="0"/>
              <a:t>       </a:t>
            </a:r>
            <a:endParaRPr lang="zh-CN" altLang="en-US" dirty="0"/>
          </a:p>
          <a:p>
            <a:pPr>
              <a:spcBef>
                <a:spcPct val="50000"/>
              </a:spcBef>
            </a:pPr>
            <a:r>
              <a:rPr lang="zh-CN" altLang="en-US" dirty="0"/>
              <a:t>    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 依托现有系统进行升级，投资小，不增加过多的人力物力，不影响系统运行。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/>
              <a:t>    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平台免费开放给各机构使用，各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单位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最大限度利用现有资源，不仅避免了重复建设、节约资源，而且降低了管理风险。</a:t>
            </a:r>
            <a:endParaRPr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latin typeface="Garamond" pitchFamily="18" charset="0"/>
              <a:ea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Garamond" pitchFamily="18" charset="0"/>
                <a:ea typeface="宋体" panose="02010600030101010101" pitchFamily="2" charset="-122"/>
                <a:sym typeface="+mn-ea"/>
              </a:rPr>
              <a:t>     </a:t>
            </a:r>
            <a:endParaRPr lang="zh-CN" altLang="en-US" dirty="0">
              <a:latin typeface="Garamond" pitchFamily="18" charset="0"/>
              <a:ea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dirty="0">
                <a:latin typeface="Garamond" pitchFamily="18" charset="0"/>
                <a:ea typeface="宋体" panose="02010600030101010101" pitchFamily="2" charset="-122"/>
                <a:sym typeface="+mn-ea"/>
              </a:rPr>
              <a:t>   </a:t>
            </a:r>
            <a:endParaRPr dirty="0">
              <a:latin typeface="Garamond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pic>
        <p:nvPicPr>
          <p:cNvPr id="3077" name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1813" y="5659438"/>
            <a:ext cx="5170487" cy="968375"/>
          </a:xfrm>
          <a:prstGeom prst="rect">
            <a:avLst/>
          </a:prstGeom>
          <a:noFill/>
          <a:ln w="12700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二、平台建设的基本路径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1478280"/>
            <a:ext cx="10515600" cy="471424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/>
              <a:t>2.1  </a:t>
            </a:r>
            <a:r>
              <a:rPr lang="zh-CN" altLang="en-US" dirty="0"/>
              <a:t>建立统一共享的移动缴费平台</a:t>
            </a:r>
            <a:endParaRPr lang="zh-CN" altLang="en-US" dirty="0"/>
          </a:p>
          <a:p>
            <a:pPr>
              <a:spcBef>
                <a:spcPct val="50000"/>
              </a:spcBef>
            </a:pPr>
            <a:r>
              <a:rPr lang="zh-CN" altLang="en-US" dirty="0"/>
              <a:t>       </a:t>
            </a:r>
            <a:endParaRPr lang="zh-CN" altLang="en-US" dirty="0"/>
          </a:p>
          <a:p>
            <a:pPr>
              <a:spcBef>
                <a:spcPct val="50000"/>
              </a:spcBef>
            </a:pPr>
            <a:r>
              <a:rPr lang="zh-CN" altLang="en-US" dirty="0"/>
              <a:t>     </a:t>
            </a:r>
            <a:r>
              <a:rPr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 Light" panose="020B0502040204020203" charset="-122"/>
              </a:rPr>
              <a:t>各</a:t>
            </a:r>
            <a:r>
              <a:rPr 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 Light" panose="020B0502040204020203" charset="-122"/>
              </a:rPr>
              <a:t>单位</a:t>
            </a:r>
            <a:r>
              <a:rPr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 Light" panose="020B0502040204020203" charset="-122"/>
              </a:rPr>
              <a:t>各自搭建网上缴费网站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 Light" panose="020B0502040204020203" charset="-122"/>
              </a:rPr>
              <a:t>，信息安全管理难度大、系统运维工作量大、</a:t>
            </a:r>
            <a:r>
              <a:rPr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 Light" panose="020B0502040204020203" charset="-122"/>
              </a:rPr>
              <a:t>软硬件投入</a:t>
            </a:r>
            <a:r>
              <a:rPr 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 Light" panose="020B0502040204020203" charset="-122"/>
              </a:rPr>
              <a:t>成本高，耗费大量的人力物力财力，资源浪费严重。</a:t>
            </a:r>
            <a:endParaRPr lang="zh-CN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 Light" panose="020B0502040204020203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Garamond" pitchFamily="18" charset="0"/>
                <a:ea typeface="宋体" panose="02010600030101010101" pitchFamily="2" charset="-122"/>
                <a:sym typeface="+mn-ea"/>
              </a:rPr>
              <a:t>    由财政部门建立统一的平台，是大势所趋。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湖南非税移动缴费平台为执收单位、财政、缴款个人或单位提供基于互联网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理念的多种缴费服务，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以简单、方便作为核心理念，以缴款义务人满意作为最终目标，致力于建立一个安全、高效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、便捷、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专业的政府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非税收入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缴费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平台。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dirty="0">
                <a:latin typeface="Garamond" pitchFamily="18" charset="0"/>
                <a:ea typeface="宋体" panose="02010600030101010101" pitchFamily="2" charset="-122"/>
                <a:sym typeface="+mn-ea"/>
              </a:rPr>
              <a:t>   </a:t>
            </a:r>
            <a:endParaRPr dirty="0">
              <a:latin typeface="Garamond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pic>
        <p:nvPicPr>
          <p:cNvPr id="3077" name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1813" y="5659438"/>
            <a:ext cx="5170487" cy="968375"/>
          </a:xfrm>
          <a:prstGeom prst="rect">
            <a:avLst/>
          </a:prstGeom>
          <a:noFill/>
          <a:ln w="12700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二、平台建设的基本路径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1202055"/>
            <a:ext cx="10515600" cy="4714240"/>
          </a:xfrm>
        </p:spPr>
        <p:txBody>
          <a:bodyPr>
            <a:normAutofit fontScale="90000"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2.2  </a:t>
            </a:r>
            <a:r>
              <a:rPr lang="zh-CN" altLang="en-US" dirty="0"/>
              <a:t>拓展现有系统功能</a:t>
            </a:r>
            <a:endParaRPr lang="zh-CN" altLang="en-US" dirty="0"/>
          </a:p>
          <a:p>
            <a:pPr>
              <a:spcBef>
                <a:spcPct val="50000"/>
              </a:spcBef>
            </a:pPr>
            <a:r>
              <a:rPr lang="zh-CN" altLang="en-US" dirty="0"/>
              <a:t>    </a:t>
            </a:r>
            <a:r>
              <a:rPr lang="zh-CN" altLang="en-US" sz="2000" dirty="0"/>
              <a:t>分析决策服务能力弱     </a:t>
            </a:r>
            <a:endParaRPr lang="zh-CN" altLang="en-US" sz="2000" dirty="0"/>
          </a:p>
          <a:p>
            <a:pPr>
              <a:spcBef>
                <a:spcPct val="50000"/>
              </a:spcBef>
            </a:pPr>
            <a:r>
              <a:rPr lang="zh-CN" altLang="en-US" sz="2000" dirty="0"/>
              <a:t>     底数不清、分析预判难到位             完善，方便的报表录入、统计与查询分析功能</a:t>
            </a:r>
            <a:endParaRPr lang="zh-CN" altLang="en-US" sz="2000" dirty="0"/>
          </a:p>
          <a:p>
            <a:pPr>
              <a:spcBef>
                <a:spcPct val="50000"/>
              </a:spcBef>
            </a:pPr>
            <a:endParaRPr lang="zh-CN" altLang="en-US" sz="2000" dirty="0"/>
          </a:p>
          <a:p>
            <a:pPr>
              <a:spcBef>
                <a:spcPct val="50000"/>
              </a:spcBef>
            </a:pPr>
            <a:r>
              <a:rPr lang="zh-CN" altLang="en-US" sz="2000" dirty="0"/>
              <a:t>     收入退付难以适应新形势    </a:t>
            </a:r>
            <a:endParaRPr lang="zh-CN" altLang="en-US" sz="2000" dirty="0"/>
          </a:p>
          <a:p>
            <a:pPr>
              <a:spcBef>
                <a:spcPct val="50000"/>
              </a:spcBef>
            </a:pPr>
            <a:r>
              <a:rPr lang="zh-CN" altLang="en-US" sz="2000" dirty="0"/>
              <a:t>      法检两院上收、退付工作量大，传统的纸质材料传递审核效率低            实现收入退付电子化、提高效率</a:t>
            </a:r>
            <a:endParaRPr lang="zh-CN" altLang="en-US" sz="2000" dirty="0"/>
          </a:p>
          <a:p>
            <a:pPr>
              <a:spcBef>
                <a:spcPct val="50000"/>
              </a:spcBef>
            </a:pPr>
            <a:r>
              <a:rPr lang="zh-CN" altLang="en-US" sz="2000" dirty="0"/>
              <a:t>    </a:t>
            </a:r>
            <a:endParaRPr lang="zh-CN" altLang="en-US" sz="2000" dirty="0"/>
          </a:p>
          <a:p>
            <a:pPr>
              <a:spcBef>
                <a:spcPct val="50000"/>
              </a:spcBef>
            </a:pPr>
            <a:r>
              <a:rPr lang="zh-CN" altLang="en-US" sz="2000" dirty="0"/>
              <a:t>      票据管理电子化滞后     </a:t>
            </a:r>
            <a:endParaRPr lang="zh-CN" altLang="en-US" sz="2000" dirty="0"/>
          </a:p>
          <a:p>
            <a:pPr>
              <a:spcBef>
                <a:spcPct val="50000"/>
              </a:spcBef>
            </a:pPr>
            <a:r>
              <a:rPr lang="zh-CN" altLang="en-US" sz="2000" dirty="0"/>
              <a:t>      不能实时共享                实现票据的自动核销、查询统计</a:t>
            </a:r>
            <a:endParaRPr lang="zh-CN" altLang="en-US" sz="2000" dirty="0"/>
          </a:p>
          <a:p>
            <a:pPr>
              <a:spcBef>
                <a:spcPct val="50000"/>
              </a:spcBef>
            </a:pPr>
            <a:endParaRPr lang="zh-CN" altLang="en-US" sz="2000" dirty="0"/>
          </a:p>
          <a:p>
            <a:pPr>
              <a:spcBef>
                <a:spcPct val="50000"/>
              </a:spcBef>
            </a:pPr>
            <a:r>
              <a:rPr lang="zh-CN" altLang="en-US" sz="2000" dirty="0"/>
              <a:t>      资金缴库在途时间较长、人工操作环节多、信息反馈滞后            缴库电子化，提高效率，实现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缴库和记账的及时性和统一性</a:t>
            </a:r>
            <a:endParaRPr lang="zh-CN" altLang="en-US" sz="2000" dirty="0"/>
          </a:p>
        </p:txBody>
      </p:sp>
      <p:pic>
        <p:nvPicPr>
          <p:cNvPr id="3077" name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1813" y="5659438"/>
            <a:ext cx="5170487" cy="968375"/>
          </a:xfrm>
          <a:prstGeom prst="rect">
            <a:avLst/>
          </a:prstGeom>
          <a:noFill/>
          <a:ln w="12700">
            <a:noFill/>
          </a:ln>
        </p:spPr>
      </p:pic>
      <p:cxnSp>
        <p:nvCxnSpPr>
          <p:cNvPr id="5" name="直接箭头连接符 4"/>
          <p:cNvCxnSpPr/>
          <p:nvPr/>
        </p:nvCxnSpPr>
        <p:spPr>
          <a:xfrm>
            <a:off x="4024630" y="2363470"/>
            <a:ext cx="671195" cy="0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7736840" y="3422650"/>
            <a:ext cx="723900" cy="12700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2773680" y="4724400"/>
            <a:ext cx="908685" cy="0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7012940" y="5445125"/>
            <a:ext cx="723900" cy="12700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10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11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12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13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14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15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16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17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18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19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20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21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22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23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24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25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26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27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28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29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30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31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32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33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34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35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36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37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38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0"/>
  <p:tag name="KSO_WM_UNIT_TYPE" val="a"/>
  <p:tag name="KSO_WM_UNIT_INDEX" val="1"/>
  <p:tag name="KSO_WM_UNIT_ID" val="custom160470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0"/>
  <p:tag name="KSO_WM_UNIT_TYPE" val="b"/>
  <p:tag name="KSO_WM_UNIT_INDEX" val="1"/>
  <p:tag name="KSO_WM_UNIT_ID" val="custom160470_1*b*1"/>
  <p:tag name="KSO_WM_UNIT_CLEAR" val="1"/>
  <p:tag name="KSO_WM_UNIT_LAYERLEVEL" val="1"/>
  <p:tag name="KSO_WM_UNIT_VALUE" val="70"/>
  <p:tag name="KSO_WM_UNIT_ISCONTENTSTITLE" val="0"/>
  <p:tag name="KSO_WM_UNIT_HIGHLIGHT" val="0"/>
  <p:tag name="KSO_WM_UNIT_COMPATIBLE" val="0"/>
  <p:tag name="KSO_WM_UNIT_PRESET_TEXT_INDEX" val="4"/>
  <p:tag name="KSO_WM_UNIT_PRESET_TEXT_LEN" val="57"/>
</p:tagLst>
</file>

<file path=ppt/tags/tag41.xml><?xml version="1.0" encoding="utf-8"?>
<p:tagLst xmlns:p="http://schemas.openxmlformats.org/presentationml/2006/main">
  <p:tag name="KSO_WM_TEMPLATE_THUMBS_INDEX" val="1、9、12、15、19、22、27、29、30"/>
  <p:tag name="KSO_WM_TEMPLATE_CATEGORY" val="custom"/>
  <p:tag name="KSO_WM_TEMPLATE_INDEX" val="160470"/>
  <p:tag name="KSO_WM_SLIDE_ID" val="custom16047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  <p:tag name="KSO_WM_TAG_VERSION" val="1.0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0"/>
  <p:tag name="KSO_WM_UNIT_TYPE" val="a"/>
  <p:tag name="KSO_WM_UNIT_INDEX" val="1"/>
  <p:tag name="KSO_WM_UNIT_ID" val="custom160470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0"/>
  <p:tag name="KSO_WM_UNIT_TYPE" val="f"/>
  <p:tag name="KSO_WM_UNIT_INDEX" val="1"/>
  <p:tag name="KSO_WM_UNIT_ID" val="custom160470_2*f*1"/>
  <p:tag name="KSO_WM_UNIT_CLEAR" val="1"/>
  <p:tag name="KSO_WM_UNIT_LAYERLEVEL" val="1"/>
  <p:tag name="KSO_WM_UNIT_VALUE" val="264"/>
  <p:tag name="KSO_WM_UNIT_HIGHLIGHT" val="0"/>
  <p:tag name="KSO_WM_UNIT_COMPATIBLE" val="0"/>
  <p:tag name="KSO_WM_UNIT_PRESET_TEXT_INDEX" val="5"/>
  <p:tag name="KSO_WM_UNIT_PRESET_TEXT_LEN" val="232"/>
</p:tagLst>
</file>

<file path=ppt/tags/tag44.xml><?xml version="1.0" encoding="utf-8"?>
<p:tagLst xmlns:p="http://schemas.openxmlformats.org/presentationml/2006/main">
  <p:tag name="KSO_WM_TEMPLATE_CATEGORY" val="custom"/>
  <p:tag name="KSO_WM_TEMPLATE_INDEX" val="160470"/>
  <p:tag name="KSO_WM_SLIDE_ID" val="custom160470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16"/>
  <p:tag name="KSO_WM_SLIDE_SIZE" val="828*370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0"/>
  <p:tag name="KSO_WM_UNIT_TYPE" val="a"/>
  <p:tag name="KSO_WM_UNIT_INDEX" val="1"/>
  <p:tag name="KSO_WM_UNIT_ID" val="custom160470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0"/>
  <p:tag name="KSO_WM_UNIT_TYPE" val="f"/>
  <p:tag name="KSO_WM_UNIT_INDEX" val="1"/>
  <p:tag name="KSO_WM_UNIT_ID" val="custom160470_2*f*1"/>
  <p:tag name="KSO_WM_UNIT_CLEAR" val="1"/>
  <p:tag name="KSO_WM_UNIT_LAYERLEVEL" val="1"/>
  <p:tag name="KSO_WM_UNIT_VALUE" val="264"/>
  <p:tag name="KSO_WM_UNIT_HIGHLIGHT" val="0"/>
  <p:tag name="KSO_WM_UNIT_COMPATIBLE" val="0"/>
  <p:tag name="KSO_WM_UNIT_PRESET_TEXT_INDEX" val="5"/>
  <p:tag name="KSO_WM_UNIT_PRESET_TEXT_LEN" val="232"/>
</p:tagLst>
</file>

<file path=ppt/tags/tag47.xml><?xml version="1.0" encoding="utf-8"?>
<p:tagLst xmlns:p="http://schemas.openxmlformats.org/presentationml/2006/main">
  <p:tag name="KSO_WM_TEMPLATE_CATEGORY" val="custom"/>
  <p:tag name="KSO_WM_TEMPLATE_INDEX" val="160470"/>
  <p:tag name="KSO_WM_SLIDE_ID" val="custom160470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16"/>
  <p:tag name="KSO_WM_SLIDE_SIZE" val="828*370"/>
</p:tagLst>
</file>

<file path=ppt/tags/tag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0"/>
  <p:tag name="KSO_WM_UNIT_TYPE" val="a"/>
  <p:tag name="KSO_WM_UNIT_INDEX" val="1"/>
  <p:tag name="KSO_WM_UNIT_ID" val="custom160470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0"/>
  <p:tag name="KSO_WM_UNIT_TYPE" val="f"/>
  <p:tag name="KSO_WM_UNIT_INDEX" val="1"/>
  <p:tag name="KSO_WM_UNIT_ID" val="custom160470_2*f*1"/>
  <p:tag name="KSO_WM_UNIT_CLEAR" val="1"/>
  <p:tag name="KSO_WM_UNIT_LAYERLEVEL" val="1"/>
  <p:tag name="KSO_WM_UNIT_VALUE" val="264"/>
  <p:tag name="KSO_WM_UNIT_HIGHLIGHT" val="0"/>
  <p:tag name="KSO_WM_UNIT_COMPATIBLE" val="0"/>
  <p:tag name="KSO_WM_UNIT_PRESET_TEXT_INDEX" val="5"/>
  <p:tag name="KSO_WM_UNIT_PRESET_TEXT_LEN" val="232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50.xml><?xml version="1.0" encoding="utf-8"?>
<p:tagLst xmlns:p="http://schemas.openxmlformats.org/presentationml/2006/main">
  <p:tag name="KSO_WM_TEMPLATE_CATEGORY" val="custom"/>
  <p:tag name="KSO_WM_TEMPLATE_INDEX" val="160470"/>
  <p:tag name="KSO_WM_SLIDE_ID" val="custom160470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16"/>
  <p:tag name="KSO_WM_SLIDE_SIZE" val="828*370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0"/>
  <p:tag name="KSO_WM_UNIT_TYPE" val="a"/>
  <p:tag name="KSO_WM_UNIT_INDEX" val="1"/>
  <p:tag name="KSO_WM_UNIT_ID" val="custom160470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0"/>
  <p:tag name="KSO_WM_UNIT_TYPE" val="f"/>
  <p:tag name="KSO_WM_UNIT_INDEX" val="1"/>
  <p:tag name="KSO_WM_UNIT_ID" val="custom160470_2*f*1"/>
  <p:tag name="KSO_WM_UNIT_CLEAR" val="1"/>
  <p:tag name="KSO_WM_UNIT_LAYERLEVEL" val="1"/>
  <p:tag name="KSO_WM_UNIT_VALUE" val="264"/>
  <p:tag name="KSO_WM_UNIT_HIGHLIGHT" val="0"/>
  <p:tag name="KSO_WM_UNIT_COMPATIBLE" val="0"/>
  <p:tag name="KSO_WM_UNIT_PRESET_TEXT_INDEX" val="5"/>
  <p:tag name="KSO_WM_UNIT_PRESET_TEXT_LEN" val="232"/>
</p:tagLst>
</file>

<file path=ppt/tags/tag53.xml><?xml version="1.0" encoding="utf-8"?>
<p:tagLst xmlns:p="http://schemas.openxmlformats.org/presentationml/2006/main">
  <p:tag name="KSO_WM_TEMPLATE_CATEGORY" val="custom"/>
  <p:tag name="KSO_WM_TEMPLATE_INDEX" val="160470"/>
  <p:tag name="KSO_WM_SLIDE_ID" val="custom160470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16"/>
  <p:tag name="KSO_WM_SLIDE_SIZE" val="828*370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0"/>
  <p:tag name="KSO_WM_UNIT_TYPE" val="a"/>
  <p:tag name="KSO_WM_UNIT_INDEX" val="1"/>
  <p:tag name="KSO_WM_UNIT_ID" val="custom160470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0"/>
  <p:tag name="KSO_WM_UNIT_TYPE" val="f"/>
  <p:tag name="KSO_WM_UNIT_INDEX" val="1"/>
  <p:tag name="KSO_WM_UNIT_ID" val="custom160470_2*f*1"/>
  <p:tag name="KSO_WM_UNIT_CLEAR" val="1"/>
  <p:tag name="KSO_WM_UNIT_LAYERLEVEL" val="1"/>
  <p:tag name="KSO_WM_UNIT_VALUE" val="264"/>
  <p:tag name="KSO_WM_UNIT_HIGHLIGHT" val="0"/>
  <p:tag name="KSO_WM_UNIT_COMPATIBLE" val="0"/>
  <p:tag name="KSO_WM_UNIT_PRESET_TEXT_INDEX" val="5"/>
  <p:tag name="KSO_WM_UNIT_PRESET_TEXT_LEN" val="232"/>
</p:tagLst>
</file>

<file path=ppt/tags/tag56.xml><?xml version="1.0" encoding="utf-8"?>
<p:tagLst xmlns:p="http://schemas.openxmlformats.org/presentationml/2006/main">
  <p:tag name="KSO_WM_TEMPLATE_CATEGORY" val="custom"/>
  <p:tag name="KSO_WM_TEMPLATE_INDEX" val="160470"/>
  <p:tag name="KSO_WM_SLIDE_ID" val="custom160470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16"/>
  <p:tag name="KSO_WM_SLIDE_SIZE" val="828*370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0"/>
  <p:tag name="KSO_WM_UNIT_TYPE" val="a"/>
  <p:tag name="KSO_WM_UNIT_INDEX" val="1"/>
  <p:tag name="KSO_WM_UNIT_ID" val="custom160470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0"/>
  <p:tag name="KSO_WM_UNIT_TYPE" val="f"/>
  <p:tag name="KSO_WM_UNIT_INDEX" val="1"/>
  <p:tag name="KSO_WM_UNIT_ID" val="custom160470_2*f*1"/>
  <p:tag name="KSO_WM_UNIT_CLEAR" val="1"/>
  <p:tag name="KSO_WM_UNIT_LAYERLEVEL" val="1"/>
  <p:tag name="KSO_WM_UNIT_VALUE" val="264"/>
  <p:tag name="KSO_WM_UNIT_HIGHLIGHT" val="0"/>
  <p:tag name="KSO_WM_UNIT_COMPATIBLE" val="0"/>
  <p:tag name="KSO_WM_UNIT_PRESET_TEXT_INDEX" val="5"/>
  <p:tag name="KSO_WM_UNIT_PRESET_TEXT_LEN" val="232"/>
</p:tagLst>
</file>

<file path=ppt/tags/tag59.xml><?xml version="1.0" encoding="utf-8"?>
<p:tagLst xmlns:p="http://schemas.openxmlformats.org/presentationml/2006/main">
  <p:tag name="KSO_WM_TEMPLATE_CATEGORY" val="custom"/>
  <p:tag name="KSO_WM_TEMPLATE_INDEX" val="160470"/>
  <p:tag name="KSO_WM_SLIDE_ID" val="custom160470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16"/>
  <p:tag name="KSO_WM_SLIDE_SIZE" val="828*370"/>
</p:tagLst>
</file>

<file path=ppt/tags/tag6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0"/>
  <p:tag name="KSO_WM_UNIT_TYPE" val="a"/>
  <p:tag name="KSO_WM_UNIT_INDEX" val="1"/>
  <p:tag name="KSO_WM_UNIT_ID" val="custom160470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0"/>
  <p:tag name="KSO_WM_UNIT_TYPE" val="f"/>
  <p:tag name="KSO_WM_UNIT_INDEX" val="1"/>
  <p:tag name="KSO_WM_UNIT_ID" val="custom160470_2*f*1"/>
  <p:tag name="KSO_WM_UNIT_CLEAR" val="1"/>
  <p:tag name="KSO_WM_UNIT_LAYERLEVEL" val="1"/>
  <p:tag name="KSO_WM_UNIT_VALUE" val="264"/>
  <p:tag name="KSO_WM_UNIT_HIGHLIGHT" val="0"/>
  <p:tag name="KSO_WM_UNIT_COMPATIBLE" val="0"/>
  <p:tag name="KSO_WM_UNIT_PRESET_TEXT_INDEX" val="5"/>
  <p:tag name="KSO_WM_UNIT_PRESET_TEXT_LEN" val="232"/>
</p:tagLst>
</file>

<file path=ppt/tags/tag62.xml><?xml version="1.0" encoding="utf-8"?>
<p:tagLst xmlns:p="http://schemas.openxmlformats.org/presentationml/2006/main">
  <p:tag name="KSO_WM_TEMPLATE_CATEGORY" val="custom"/>
  <p:tag name="KSO_WM_TEMPLATE_INDEX" val="160470"/>
  <p:tag name="KSO_WM_SLIDE_ID" val="custom160470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16"/>
  <p:tag name="KSO_WM_SLIDE_SIZE" val="828*370"/>
</p:tagLst>
</file>

<file path=ppt/tags/tag63.xml><?xml version="1.0" encoding="utf-8"?>
<p:tagLst xmlns:p="http://schemas.openxmlformats.org/presentationml/2006/main">
  <p:tag name="MH" val="20150811162947"/>
  <p:tag name="MH_LIBRARY" val="GRAPHIC"/>
  <p:tag name="MH_TYPE" val="Other"/>
  <p:tag name="MH_ORDER" val="2"/>
</p:tagLst>
</file>

<file path=ppt/tags/tag64.xml><?xml version="1.0" encoding="utf-8"?>
<p:tagLst xmlns:p="http://schemas.openxmlformats.org/presentationml/2006/main">
  <p:tag name="MH" val="20150811162947"/>
  <p:tag name="MH_LIBRARY" val="GRAPHIC"/>
  <p:tag name="MH_TYPE" val="SubTitle"/>
  <p:tag name="MH_ORDER" val="2"/>
</p:tagLst>
</file>

<file path=ppt/tags/tag65.xml><?xml version="1.0" encoding="utf-8"?>
<p:tagLst xmlns:p="http://schemas.openxmlformats.org/presentationml/2006/main">
  <p:tag name="MH" val="20150811162947"/>
  <p:tag name="MH_LIBRARY" val="GRAPHIC"/>
  <p:tag name="MH_TYPE" val="Other"/>
  <p:tag name="MH_ORDER" val="3"/>
</p:tagLst>
</file>

<file path=ppt/tags/tag66.xml><?xml version="1.0" encoding="utf-8"?>
<p:tagLst xmlns:p="http://schemas.openxmlformats.org/presentationml/2006/main">
  <p:tag name="MH" val="20150811162947"/>
  <p:tag name="MH_LIBRARY" val="GRAPHIC"/>
  <p:tag name="MH_TYPE" val="Other"/>
  <p:tag name="MH_ORDER" val="5"/>
</p:tagLst>
</file>

<file path=ppt/tags/tag67.xml><?xml version="1.0" encoding="utf-8"?>
<p:tagLst xmlns:p="http://schemas.openxmlformats.org/presentationml/2006/main">
  <p:tag name="MH" val="20150811162947"/>
  <p:tag name="MH_LIBRARY" val="GRAPHIC"/>
  <p:tag name="MH_TYPE" val="SubTitle"/>
  <p:tag name="MH_ORDER" val="3"/>
</p:tagLst>
</file>

<file path=ppt/tags/tag68.xml><?xml version="1.0" encoding="utf-8"?>
<p:tagLst xmlns:p="http://schemas.openxmlformats.org/presentationml/2006/main">
  <p:tag name="MH" val="20150811162947"/>
  <p:tag name="MH_LIBRARY" val="GRAPHIC"/>
  <p:tag name="MH_TYPE" val="Other"/>
  <p:tag name="MH_ORDER" val="6"/>
</p:tagLst>
</file>

<file path=ppt/tags/tag69.xml><?xml version="1.0" encoding="utf-8"?>
<p:tagLst xmlns:p="http://schemas.openxmlformats.org/presentationml/2006/main">
  <p:tag name="MH" val="20150811162947"/>
  <p:tag name="MH_LIBRARY" val="GRAPHIC"/>
  <p:tag name="MH_TYPE" val="SubTitle"/>
  <p:tag name="MH_ORDER" val="1"/>
</p:tagLst>
</file>

<file path=ppt/tags/tag7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70.xml><?xml version="1.0" encoding="utf-8"?>
<p:tagLst xmlns:p="http://schemas.openxmlformats.org/presentationml/2006/main">
  <p:tag name="MH" val="20150811162947"/>
  <p:tag name="MH_LIBRARY" val="GRAPHIC"/>
  <p:tag name="MH_TYPE" val="Other"/>
  <p:tag name="MH_ORDER" val="8"/>
</p:tagLst>
</file>

<file path=ppt/tags/tag71.xml><?xml version="1.0" encoding="utf-8"?>
<p:tagLst xmlns:p="http://schemas.openxmlformats.org/presentationml/2006/main">
  <p:tag name="MH" val="20150811162947"/>
  <p:tag name="MH_LIBRARY" val="GRAPHIC"/>
  <p:tag name="MH_TYPE" val="Other"/>
  <p:tag name="MH_ORDER" val="9"/>
</p:tagLst>
</file>

<file path=ppt/tags/tag72.xml><?xml version="1.0" encoding="utf-8"?>
<p:tagLst xmlns:p="http://schemas.openxmlformats.org/presentationml/2006/main">
  <p:tag name="MH" val="20150811162947"/>
  <p:tag name="MH_LIBRARY" val="GRAPHIC"/>
  <p:tag name="MH_TYPE" val="SubTitle"/>
  <p:tag name="MH_ORDER" val="4"/>
</p:tagLst>
</file>

<file path=ppt/tags/tag73.xml><?xml version="1.0" encoding="utf-8"?>
<p:tagLst xmlns:p="http://schemas.openxmlformats.org/presentationml/2006/main">
  <p:tag name="MH" val="20150811162947"/>
  <p:tag name="MH_LIBRARY" val="GRAPHIC"/>
  <p:tag name="MH_TYPE" val="Other"/>
  <p:tag name="MH_ORDER" val="11"/>
</p:tagLst>
</file>

<file path=ppt/tags/tag74.xml><?xml version="1.0" encoding="utf-8"?>
<p:tagLst xmlns:p="http://schemas.openxmlformats.org/presentationml/2006/main">
  <p:tag name="MH" val="20150811162947"/>
  <p:tag name="MH_LIBRARY" val="GRAPHIC"/>
  <p:tag name="MH_TYPE" val="Other"/>
  <p:tag name="MH_ORDER" val="12"/>
</p:tagLst>
</file>

<file path=ppt/tags/tag75.xml><?xml version="1.0" encoding="utf-8"?>
<p:tagLst xmlns:p="http://schemas.openxmlformats.org/presentationml/2006/main">
  <p:tag name="MH" val="20170117000913"/>
  <p:tag name="MH_LIBRARY" val="GRAPHIC"/>
  <p:tag name="MH_TYPE" val="Text"/>
  <p:tag name="MH_ORDER" val="1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70_30*i*0"/>
  <p:tag name="KSO_WM_TEMPLATE_CATEGORY" val="custom"/>
  <p:tag name="KSO_WM_TEMPLATE_INDEX" val="160470"/>
  <p:tag name="KSO_WM_UNIT_INDEX" val="0"/>
</p:tagLst>
</file>

<file path=ppt/tags/tag7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70_30*i*1"/>
  <p:tag name="KSO_WM_TEMPLATE_CATEGORY" val="custom"/>
  <p:tag name="KSO_WM_TEMPLATE_INDEX" val="160470"/>
  <p:tag name="KSO_WM_UNIT_INDEX" val="1"/>
</p:tagLst>
</file>

<file path=ppt/tags/tag7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70_30*i*2"/>
  <p:tag name="KSO_WM_TEMPLATE_CATEGORY" val="custom"/>
  <p:tag name="KSO_WM_TEMPLATE_INDEX" val="160470"/>
  <p:tag name="KSO_WM_UNIT_INDEX" val="2"/>
</p:tagLst>
</file>

<file path=ppt/tags/tag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0"/>
  <p:tag name="KSO_WM_UNIT_TYPE" val="a"/>
  <p:tag name="KSO_WM_UNIT_INDEX" val="1"/>
  <p:tag name="KSO_WM_UNIT_ID" val="custom160470_30*a*1"/>
  <p:tag name="KSO_WM_UNIT_CLEAR" val="1"/>
  <p:tag name="KSO_WM_UNIT_LAYERLEVEL" val="1"/>
  <p:tag name="KSO_WM_UNIT_VALUE" val="7"/>
  <p:tag name="KSO_WM_UNIT_ISCONTENTSTITLE" val="0"/>
  <p:tag name="KSO_WM_UNIT_HIGHLIGHT" val="0"/>
  <p:tag name="KSO_WM_UNIT_COMPATIBLE" val="0"/>
  <p:tag name="KSO_WM_UNIT_PRESET_TEXT" val="THANKS"/>
</p:tagLst>
</file>

<file path=ppt/tags/tag8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ags/tag80.xml><?xml version="1.0" encoding="utf-8"?>
<p:tagLst xmlns:p="http://schemas.openxmlformats.org/presentationml/2006/main">
  <p:tag name="KSO_WM_TEMPLATE_CATEGORY" val="custom"/>
  <p:tag name="KSO_WM_TEMPLATE_INDEX" val="160470"/>
  <p:tag name="KSO_WM_SLIDE_ID" val="custom160470_30"/>
  <p:tag name="KSO_WM_SLIDE_INDEX" val="30"/>
  <p:tag name="KSO_WM_SLIDE_ITEM_CNT" val="1"/>
  <p:tag name="KSO_WM_SLIDE_LAYOUT" val="a"/>
  <p:tag name="KSO_WM_SLIDE_LAYOUT_CNT" val="1"/>
  <p:tag name="KSO_WM_SLIDE_TYPE" val="endPage"/>
  <p:tag name="KSO_WM_BEAUTIFY_FLAG" val="#wm#"/>
  <p:tag name="KSO_WM_TAG_VERSION" val="1.0"/>
</p:tagLst>
</file>

<file path=ppt/tags/tag9.xml><?xml version="1.0" encoding="utf-8"?>
<p:tagLst xmlns:p="http://schemas.openxmlformats.org/presentationml/2006/main">
  <p:tag name="KSO_WM_TAG_VERSION" val="1.0"/>
  <p:tag name="KSO_WM_TEMPLATE_CATEGORY" val="custom"/>
  <p:tag name="KSO_WM_TEMPLATE_INDEX" val="160470"/>
</p:tagLst>
</file>

<file path=ppt/theme/theme1.xml><?xml version="1.0" encoding="utf-8"?>
<a:theme xmlns:a="http://schemas.openxmlformats.org/drawingml/2006/main" name="A000120140530A99PPBG">
  <a:themeElements>
    <a:clrScheme name="160191.19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E3A4AC"/>
      </a:accent1>
      <a:accent2>
        <a:srgbClr val="C3457B"/>
      </a:accent2>
      <a:accent3>
        <a:srgbClr val="BE400E"/>
      </a:accent3>
      <a:accent4>
        <a:srgbClr val="AE5AAE"/>
      </a:accent4>
      <a:accent5>
        <a:srgbClr val="8D4968"/>
      </a:accent5>
      <a:accent6>
        <a:srgbClr val="7A5253"/>
      </a:accent6>
      <a:hlink>
        <a:srgbClr val="CCC540"/>
      </a:hlink>
      <a:folHlink>
        <a:srgbClr val="A2481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36_A000120140530A99PPBG">
  <a:themeElements>
    <a:clrScheme name="160191.19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E3A4AC"/>
      </a:accent1>
      <a:accent2>
        <a:srgbClr val="C3457B"/>
      </a:accent2>
      <a:accent3>
        <a:srgbClr val="BE400E"/>
      </a:accent3>
      <a:accent4>
        <a:srgbClr val="AE5AAE"/>
      </a:accent4>
      <a:accent5>
        <a:srgbClr val="8D4968"/>
      </a:accent5>
      <a:accent6>
        <a:srgbClr val="7A5253"/>
      </a:accent6>
      <a:hlink>
        <a:srgbClr val="CCC540"/>
      </a:hlink>
      <a:folHlink>
        <a:srgbClr val="A2481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37_A000120140530A99PPBG">
  <a:themeElements>
    <a:clrScheme name="160191.19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E3A4AC"/>
      </a:accent1>
      <a:accent2>
        <a:srgbClr val="C3457B"/>
      </a:accent2>
      <a:accent3>
        <a:srgbClr val="BE400E"/>
      </a:accent3>
      <a:accent4>
        <a:srgbClr val="AE5AAE"/>
      </a:accent4>
      <a:accent5>
        <a:srgbClr val="8D4968"/>
      </a:accent5>
      <a:accent6>
        <a:srgbClr val="7A5253"/>
      </a:accent6>
      <a:hlink>
        <a:srgbClr val="CCC540"/>
      </a:hlink>
      <a:folHlink>
        <a:srgbClr val="A2481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38_A000120140530A99PPBG">
  <a:themeElements>
    <a:clrScheme name="160191.19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E3A4AC"/>
      </a:accent1>
      <a:accent2>
        <a:srgbClr val="C3457B"/>
      </a:accent2>
      <a:accent3>
        <a:srgbClr val="BE400E"/>
      </a:accent3>
      <a:accent4>
        <a:srgbClr val="AE5AAE"/>
      </a:accent4>
      <a:accent5>
        <a:srgbClr val="8D4968"/>
      </a:accent5>
      <a:accent6>
        <a:srgbClr val="7A5253"/>
      </a:accent6>
      <a:hlink>
        <a:srgbClr val="CCC540"/>
      </a:hlink>
      <a:folHlink>
        <a:srgbClr val="A2481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2_A000120140530A99PPBG">
  <a:themeElements>
    <a:clrScheme name="160191.19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E3A4AC"/>
      </a:accent1>
      <a:accent2>
        <a:srgbClr val="C3457B"/>
      </a:accent2>
      <a:accent3>
        <a:srgbClr val="BE400E"/>
      </a:accent3>
      <a:accent4>
        <a:srgbClr val="AE5AAE"/>
      </a:accent4>
      <a:accent5>
        <a:srgbClr val="8D4968"/>
      </a:accent5>
      <a:accent6>
        <a:srgbClr val="7A5253"/>
      </a:accent6>
      <a:hlink>
        <a:srgbClr val="CCC540"/>
      </a:hlink>
      <a:folHlink>
        <a:srgbClr val="A2481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3_A000120140530A99PPBG">
  <a:themeElements>
    <a:clrScheme name="160191.19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E3A4AC"/>
      </a:accent1>
      <a:accent2>
        <a:srgbClr val="C3457B"/>
      </a:accent2>
      <a:accent3>
        <a:srgbClr val="BE400E"/>
      </a:accent3>
      <a:accent4>
        <a:srgbClr val="AE5AAE"/>
      </a:accent4>
      <a:accent5>
        <a:srgbClr val="8D4968"/>
      </a:accent5>
      <a:accent6>
        <a:srgbClr val="7A5253"/>
      </a:accent6>
      <a:hlink>
        <a:srgbClr val="CCC540"/>
      </a:hlink>
      <a:folHlink>
        <a:srgbClr val="A2481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4_A000120140530A99PPBG">
  <a:themeElements>
    <a:clrScheme name="160191.19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E3A4AC"/>
      </a:accent1>
      <a:accent2>
        <a:srgbClr val="C3457B"/>
      </a:accent2>
      <a:accent3>
        <a:srgbClr val="BE400E"/>
      </a:accent3>
      <a:accent4>
        <a:srgbClr val="AE5AAE"/>
      </a:accent4>
      <a:accent5>
        <a:srgbClr val="8D4968"/>
      </a:accent5>
      <a:accent6>
        <a:srgbClr val="7A5253"/>
      </a:accent6>
      <a:hlink>
        <a:srgbClr val="CCC540"/>
      </a:hlink>
      <a:folHlink>
        <a:srgbClr val="A2481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5_A000120140530A99PPBG">
  <a:themeElements>
    <a:clrScheme name="160191.19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E3A4AC"/>
      </a:accent1>
      <a:accent2>
        <a:srgbClr val="C3457B"/>
      </a:accent2>
      <a:accent3>
        <a:srgbClr val="BE400E"/>
      </a:accent3>
      <a:accent4>
        <a:srgbClr val="AE5AAE"/>
      </a:accent4>
      <a:accent5>
        <a:srgbClr val="8D4968"/>
      </a:accent5>
      <a:accent6>
        <a:srgbClr val="7A5253"/>
      </a:accent6>
      <a:hlink>
        <a:srgbClr val="CCC540"/>
      </a:hlink>
      <a:folHlink>
        <a:srgbClr val="A2481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6_A000120140530A99PPBG">
  <a:themeElements>
    <a:clrScheme name="160191.19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E3A4AC"/>
      </a:accent1>
      <a:accent2>
        <a:srgbClr val="C3457B"/>
      </a:accent2>
      <a:accent3>
        <a:srgbClr val="BE400E"/>
      </a:accent3>
      <a:accent4>
        <a:srgbClr val="AE5AAE"/>
      </a:accent4>
      <a:accent5>
        <a:srgbClr val="8D4968"/>
      </a:accent5>
      <a:accent6>
        <a:srgbClr val="7A5253"/>
      </a:accent6>
      <a:hlink>
        <a:srgbClr val="CCC540"/>
      </a:hlink>
      <a:folHlink>
        <a:srgbClr val="A2481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7_A000120140530A99PPBG">
  <a:themeElements>
    <a:clrScheme name="160191.19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E3A4AC"/>
      </a:accent1>
      <a:accent2>
        <a:srgbClr val="C3457B"/>
      </a:accent2>
      <a:accent3>
        <a:srgbClr val="BE400E"/>
      </a:accent3>
      <a:accent4>
        <a:srgbClr val="AE5AAE"/>
      </a:accent4>
      <a:accent5>
        <a:srgbClr val="8D4968"/>
      </a:accent5>
      <a:accent6>
        <a:srgbClr val="7A5253"/>
      </a:accent6>
      <a:hlink>
        <a:srgbClr val="CCC540"/>
      </a:hlink>
      <a:folHlink>
        <a:srgbClr val="A2481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8_A000120140530A99PPBG">
  <a:themeElements>
    <a:clrScheme name="160191.19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E3A4AC"/>
      </a:accent1>
      <a:accent2>
        <a:srgbClr val="C3457B"/>
      </a:accent2>
      <a:accent3>
        <a:srgbClr val="BE400E"/>
      </a:accent3>
      <a:accent4>
        <a:srgbClr val="AE5AAE"/>
      </a:accent4>
      <a:accent5>
        <a:srgbClr val="8D4968"/>
      </a:accent5>
      <a:accent6>
        <a:srgbClr val="7A5253"/>
      </a:accent6>
      <a:hlink>
        <a:srgbClr val="CCC540"/>
      </a:hlink>
      <a:folHlink>
        <a:srgbClr val="A2481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A000120140530A99PPBG">
  <a:themeElements>
    <a:clrScheme name="160191.19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E3A4AC"/>
      </a:accent1>
      <a:accent2>
        <a:srgbClr val="C3457B"/>
      </a:accent2>
      <a:accent3>
        <a:srgbClr val="BE400E"/>
      </a:accent3>
      <a:accent4>
        <a:srgbClr val="AE5AAE"/>
      </a:accent4>
      <a:accent5>
        <a:srgbClr val="8D4968"/>
      </a:accent5>
      <a:accent6>
        <a:srgbClr val="7A5253"/>
      </a:accent6>
      <a:hlink>
        <a:srgbClr val="CCC540"/>
      </a:hlink>
      <a:folHlink>
        <a:srgbClr val="A2481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9_A000120140530A99PPBG">
  <a:themeElements>
    <a:clrScheme name="160191.19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E3A4AC"/>
      </a:accent1>
      <a:accent2>
        <a:srgbClr val="C3457B"/>
      </a:accent2>
      <a:accent3>
        <a:srgbClr val="BE400E"/>
      </a:accent3>
      <a:accent4>
        <a:srgbClr val="AE5AAE"/>
      </a:accent4>
      <a:accent5>
        <a:srgbClr val="8D4968"/>
      </a:accent5>
      <a:accent6>
        <a:srgbClr val="7A5253"/>
      </a:accent6>
      <a:hlink>
        <a:srgbClr val="CCC540"/>
      </a:hlink>
      <a:folHlink>
        <a:srgbClr val="A2481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0_A000120140530A99PPBG">
  <a:themeElements>
    <a:clrScheme name="160191.19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E3A4AC"/>
      </a:accent1>
      <a:accent2>
        <a:srgbClr val="C3457B"/>
      </a:accent2>
      <a:accent3>
        <a:srgbClr val="BE400E"/>
      </a:accent3>
      <a:accent4>
        <a:srgbClr val="AE5AAE"/>
      </a:accent4>
      <a:accent5>
        <a:srgbClr val="8D4968"/>
      </a:accent5>
      <a:accent6>
        <a:srgbClr val="7A5253"/>
      </a:accent6>
      <a:hlink>
        <a:srgbClr val="CCC540"/>
      </a:hlink>
      <a:folHlink>
        <a:srgbClr val="A2481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1_A000120140530A99PPBG">
  <a:themeElements>
    <a:clrScheme name="160191.19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E3A4AC"/>
      </a:accent1>
      <a:accent2>
        <a:srgbClr val="C3457B"/>
      </a:accent2>
      <a:accent3>
        <a:srgbClr val="BE400E"/>
      </a:accent3>
      <a:accent4>
        <a:srgbClr val="AE5AAE"/>
      </a:accent4>
      <a:accent5>
        <a:srgbClr val="8D4968"/>
      </a:accent5>
      <a:accent6>
        <a:srgbClr val="7A5253"/>
      </a:accent6>
      <a:hlink>
        <a:srgbClr val="CCC540"/>
      </a:hlink>
      <a:folHlink>
        <a:srgbClr val="A2481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2_A000120140530A99PPBG">
  <a:themeElements>
    <a:clrScheme name="160191.19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E3A4AC"/>
      </a:accent1>
      <a:accent2>
        <a:srgbClr val="C3457B"/>
      </a:accent2>
      <a:accent3>
        <a:srgbClr val="BE400E"/>
      </a:accent3>
      <a:accent4>
        <a:srgbClr val="AE5AAE"/>
      </a:accent4>
      <a:accent5>
        <a:srgbClr val="8D4968"/>
      </a:accent5>
      <a:accent6>
        <a:srgbClr val="7A5253"/>
      </a:accent6>
      <a:hlink>
        <a:srgbClr val="CCC540"/>
      </a:hlink>
      <a:folHlink>
        <a:srgbClr val="A2481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3_A000120140530A99PPBG">
  <a:themeElements>
    <a:clrScheme name="160191.19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E3A4AC"/>
      </a:accent1>
      <a:accent2>
        <a:srgbClr val="C3457B"/>
      </a:accent2>
      <a:accent3>
        <a:srgbClr val="BE400E"/>
      </a:accent3>
      <a:accent4>
        <a:srgbClr val="AE5AAE"/>
      </a:accent4>
      <a:accent5>
        <a:srgbClr val="8D4968"/>
      </a:accent5>
      <a:accent6>
        <a:srgbClr val="7A5253"/>
      </a:accent6>
      <a:hlink>
        <a:srgbClr val="CCC540"/>
      </a:hlink>
      <a:folHlink>
        <a:srgbClr val="A2481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4_A000120140530A99PPBG">
  <a:themeElements>
    <a:clrScheme name="160191.19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E3A4AC"/>
      </a:accent1>
      <a:accent2>
        <a:srgbClr val="C3457B"/>
      </a:accent2>
      <a:accent3>
        <a:srgbClr val="BE400E"/>
      </a:accent3>
      <a:accent4>
        <a:srgbClr val="AE5AAE"/>
      </a:accent4>
      <a:accent5>
        <a:srgbClr val="8D4968"/>
      </a:accent5>
      <a:accent6>
        <a:srgbClr val="7A5253"/>
      </a:accent6>
      <a:hlink>
        <a:srgbClr val="CCC540"/>
      </a:hlink>
      <a:folHlink>
        <a:srgbClr val="A2481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35_A000120140530A99PPBG">
  <a:themeElements>
    <a:clrScheme name="160191.19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E3A4AC"/>
      </a:accent1>
      <a:accent2>
        <a:srgbClr val="C3457B"/>
      </a:accent2>
      <a:accent3>
        <a:srgbClr val="BE400E"/>
      </a:accent3>
      <a:accent4>
        <a:srgbClr val="AE5AAE"/>
      </a:accent4>
      <a:accent5>
        <a:srgbClr val="8D4968"/>
      </a:accent5>
      <a:accent6>
        <a:srgbClr val="7A5253"/>
      </a:accent6>
      <a:hlink>
        <a:srgbClr val="CCC540"/>
      </a:hlink>
      <a:folHlink>
        <a:srgbClr val="A2481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3074</Words>
  <Application>WPS 演示</Application>
  <PresentationFormat>宽屏</PresentationFormat>
  <Paragraphs>379</Paragraphs>
  <Slides>26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19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64" baseType="lpstr">
      <vt:lpstr>Arial</vt:lpstr>
      <vt:lpstr>宋体</vt:lpstr>
      <vt:lpstr>Wingdings</vt:lpstr>
      <vt:lpstr>Microsoft New Tai Lue</vt:lpstr>
      <vt:lpstr>微软雅黑</vt:lpstr>
      <vt:lpstr>Garamond</vt:lpstr>
      <vt:lpstr>黑体</vt:lpstr>
      <vt:lpstr>Microsoft YaHei UI</vt:lpstr>
      <vt:lpstr>Calibri</vt:lpstr>
      <vt:lpstr>微软雅黑 Light</vt:lpstr>
      <vt:lpstr>Arial Unicode MS</vt:lpstr>
      <vt:lpstr>Aparajita</vt:lpstr>
      <vt:lpstr>Open Sans</vt:lpstr>
      <vt:lpstr>仿宋</vt:lpstr>
      <vt:lpstr>Verdana</vt:lpstr>
      <vt:lpstr>Arial Narrow</vt:lpstr>
      <vt:lpstr>Segoe Print</vt:lpstr>
      <vt:lpstr>A000120140530A99PPBG</vt:lpstr>
      <vt:lpstr>1_A000120140530A99PPBG</vt:lpstr>
      <vt:lpstr>29_A000120140530A99PPBG</vt:lpstr>
      <vt:lpstr>30_A000120140530A99PPBG</vt:lpstr>
      <vt:lpstr>31_A000120140530A99PPBG</vt:lpstr>
      <vt:lpstr>32_A000120140530A99PPBG</vt:lpstr>
      <vt:lpstr>33_A000120140530A99PPBG</vt:lpstr>
      <vt:lpstr>34_A000120140530A99PPBG</vt:lpstr>
      <vt:lpstr>35_A000120140530A99PPBG</vt:lpstr>
      <vt:lpstr>36_A000120140530A99PPBG</vt:lpstr>
      <vt:lpstr>37_A000120140530A99PPBG</vt:lpstr>
      <vt:lpstr>38_A000120140530A99PPBG</vt:lpstr>
      <vt:lpstr>2_A000120140530A99PPBG</vt:lpstr>
      <vt:lpstr>3_A000120140530A99PPBG</vt:lpstr>
      <vt:lpstr>4_A000120140530A99PPBG</vt:lpstr>
      <vt:lpstr>5_A000120140530A99PPBG</vt:lpstr>
      <vt:lpstr>6_A000120140530A99PPBG</vt:lpstr>
      <vt:lpstr>7_A000120140530A99PPBG</vt:lpstr>
      <vt:lpstr>8_A000120140530A99PPBG</vt:lpstr>
      <vt:lpstr>Visio.Drawing.15</vt:lpstr>
      <vt:lpstr>Visio.Drawing.11</vt:lpstr>
      <vt:lpstr>湖南省非税收入征缴       服务平台建设情况</vt:lpstr>
      <vt:lpstr>一、平台建设的基本遵循</vt:lpstr>
      <vt:lpstr>PowerPoint 演示文稿</vt:lpstr>
      <vt:lpstr>PowerPoint 演示文稿</vt:lpstr>
      <vt:lpstr>一、平台建设的基本遵循</vt:lpstr>
      <vt:lpstr>一、平台建设的基本遵循</vt:lpstr>
      <vt:lpstr>一、平台建设的基本遵循</vt:lpstr>
      <vt:lpstr>二、平台建设的基本路径</vt:lpstr>
      <vt:lpstr>二、平台建设的基本路径</vt:lpstr>
      <vt:lpstr>二、平台建设的基本路径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缴库电子化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xiangjun</dc:creator>
  <cp:lastModifiedBy>xiangjun</cp:lastModifiedBy>
  <cp:revision>91</cp:revision>
  <dcterms:created xsi:type="dcterms:W3CDTF">2017-06-19T00:14:00Z</dcterms:created>
  <dcterms:modified xsi:type="dcterms:W3CDTF">2017-07-17T02:11:58Z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