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90" r:id="rId3"/>
    <p:sldId id="262" r:id="rId4"/>
    <p:sldId id="275" r:id="rId5"/>
    <p:sldId id="276" r:id="rId6"/>
    <p:sldId id="277" r:id="rId7"/>
    <p:sldId id="278" r:id="rId8"/>
    <p:sldId id="279" r:id="rId9"/>
    <p:sldId id="265" r:id="rId10"/>
    <p:sldId id="280" r:id="rId11"/>
    <p:sldId id="281" r:id="rId12"/>
    <p:sldId id="282" r:id="rId13"/>
    <p:sldId id="268" r:id="rId14"/>
    <p:sldId id="283" r:id="rId15"/>
    <p:sldId id="287" r:id="rId16"/>
    <p:sldId id="288" r:id="rId17"/>
    <p:sldId id="289" r:id="rId18"/>
  </p:sldIdLst>
  <p:sldSz cx="12192000" cy="6858000"/>
  <p:notesSz cx="7103745" cy="10234295"/>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6374"/>
  </p:normalViewPr>
  <p:slideViewPr>
    <p:cSldViewPr snapToGrid="0" showGuides="1">
      <p:cViewPr varScale="1">
        <p:scale>
          <a:sx n="127" d="100"/>
          <a:sy n="127" d="100"/>
        </p:scale>
        <p:origin x="1952" y="184"/>
      </p:cViewPr>
      <p:guideLst>
        <p:guide orient="horz" pos="2118"/>
        <p:guide pos="3826"/>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13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tags" Target="../tags/tag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tx1">
                    <a:lumMod val="75000"/>
                    <a:lumOff val="25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4400"/>
            </a:lvl1pPr>
          </a:lstStyle>
          <a:p>
            <a:r>
              <a:rPr lang="zh-CN" altLang="en-US" dirty="0"/>
              <a:t>单击此处编辑母版标题样式</a:t>
            </a:r>
            <a:endParaRPr lang="zh-CN" altLang="en-US" dirty="0"/>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8" name="矩形 7"/>
          <p:cNvSpPr/>
          <p:nvPr userDrawn="1"/>
        </p:nvSpPr>
        <p:spPr>
          <a:xfrm>
            <a:off x="0" y="-20320"/>
            <a:ext cx="12209780" cy="6877685"/>
          </a:xfrm>
          <a:prstGeom prst="rect">
            <a:avLst/>
          </a:prstGeom>
          <a:gradFill>
            <a:gsLst>
              <a:gs pos="56000">
                <a:schemeClr val="bg1">
                  <a:alpha val="0"/>
                </a:schemeClr>
              </a:gs>
              <a:gs pos="100000">
                <a:schemeClr val="accent1">
                  <a:lumMod val="60000"/>
                  <a:lumOff val="40000"/>
                </a:schemeClr>
              </a:gs>
              <a:gs pos="0">
                <a:schemeClr val="accent1">
                  <a:lumMod val="40000"/>
                  <a:lumOff val="60000"/>
                </a:schemeClr>
              </a:gs>
            </a:gsLst>
            <a:path path="circle">
              <a:fillToRect t="100000" r="100000"/>
            </a:path>
            <a:tileRect l="-100000" b="-10000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cs typeface="阿里巴巴普惠体" panose="00020600040101010101" pitchFamily="18" charset="-122"/>
            </a:endParaRPr>
          </a:p>
        </p:txBody>
      </p:sp>
      <p:sp>
        <p:nvSpPr>
          <p:cNvPr id="9" name="矩形 8"/>
          <p:cNvSpPr/>
          <p:nvPr userDrawn="1">
            <p:custDataLst>
              <p:tags r:id="rId2"/>
            </p:custDataLst>
          </p:nvPr>
        </p:nvSpPr>
        <p:spPr>
          <a:xfrm>
            <a:off x="635" y="179070"/>
            <a:ext cx="12191365" cy="6413500"/>
          </a:xfrm>
          <a:prstGeom prst="rect">
            <a:avLst/>
          </a:prstGeom>
          <a:solidFill>
            <a:schemeClr val="bg1"/>
          </a:solidFill>
          <a:ln>
            <a:noFill/>
          </a:ln>
          <a:effectLst>
            <a:outerShdw blurRad="127000" dist="127000" dir="2700000" algn="tl" rotWithShape="0">
              <a:schemeClr val="accent2">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endParaRPr lang="zh-CN" altLang="en-US">
              <a:cs typeface="思源宋体 CN Heavy" panose="02020900000000000000" charset="-122"/>
              <a:sym typeface="+mn-ea"/>
            </a:endParaRPr>
          </a:p>
        </p:txBody>
      </p:sp>
      <p:grpSp>
        <p:nvGrpSpPr>
          <p:cNvPr id="90" name="组合 89"/>
          <p:cNvGrpSpPr/>
          <p:nvPr userDrawn="1"/>
        </p:nvGrpSpPr>
        <p:grpSpPr>
          <a:xfrm>
            <a:off x="-456565" y="-1062990"/>
            <a:ext cx="1491166" cy="1870867"/>
            <a:chOff x="718" y="-2098"/>
            <a:chExt cx="3296" cy="4135"/>
          </a:xfrm>
        </p:grpSpPr>
        <p:grpSp>
          <p:nvGrpSpPr>
            <p:cNvPr id="88" name="组合 87"/>
            <p:cNvGrpSpPr/>
            <p:nvPr/>
          </p:nvGrpSpPr>
          <p:grpSpPr>
            <a:xfrm>
              <a:off x="718" y="-2098"/>
              <a:ext cx="3296" cy="4135"/>
              <a:chOff x="718" y="-2098"/>
              <a:chExt cx="4041" cy="5069"/>
            </a:xfrm>
          </p:grpSpPr>
          <p:sp>
            <p:nvSpPr>
              <p:cNvPr id="2" name="椭圆 1"/>
              <p:cNvSpPr/>
              <p:nvPr/>
            </p:nvSpPr>
            <p:spPr>
              <a:xfrm>
                <a:off x="2757" y="2150"/>
                <a:ext cx="821" cy="821"/>
              </a:xfrm>
              <a:prstGeom prst="ellipse">
                <a:avLst/>
              </a:prstGeom>
              <a:gradFill>
                <a:gsLst>
                  <a:gs pos="0">
                    <a:schemeClr val="accent1">
                      <a:alpha val="0"/>
                    </a:schemeClr>
                  </a:gs>
                  <a:gs pos="100000">
                    <a:schemeClr val="accent2">
                      <a:alpha val="69000"/>
                    </a:schemeClr>
                  </a:gs>
                </a:gsLst>
                <a:lin ang="5400000" scaled="1"/>
              </a:gradFill>
              <a:ln w="25400">
                <a:noFill/>
              </a:ln>
              <a:effectLst>
                <a:innerShdw blurRad="114300">
                  <a:schemeClr val="bg1"/>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cs typeface="思源黑体旧字形 Light" panose="020B0300000000000000" charset="-128"/>
                </a:endParaRPr>
              </a:p>
            </p:txBody>
          </p:sp>
          <p:sp>
            <p:nvSpPr>
              <p:cNvPr id="3" name="椭圆 2"/>
              <p:cNvSpPr/>
              <p:nvPr/>
            </p:nvSpPr>
            <p:spPr>
              <a:xfrm>
                <a:off x="718" y="-2098"/>
                <a:ext cx="4041" cy="4041"/>
              </a:xfrm>
              <a:prstGeom prst="ellipse">
                <a:avLst/>
              </a:prstGeom>
              <a:gradFill flip="none" rotWithShape="1">
                <a:gsLst>
                  <a:gs pos="0">
                    <a:schemeClr val="accent2">
                      <a:alpha val="0"/>
                    </a:schemeClr>
                  </a:gs>
                  <a:gs pos="100000">
                    <a:schemeClr val="accent1"/>
                  </a:gs>
                </a:gsLst>
                <a:lin ang="0" scaled="1"/>
                <a:tileRect/>
              </a:gradFill>
              <a:ln w="25400">
                <a:noFill/>
              </a:ln>
              <a:effectLst>
                <a:innerShdw blurRad="1270000">
                  <a:schemeClr val="bg1"/>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cs typeface="思源黑体旧字形 Light" panose="020B0300000000000000" charset="-128"/>
                </a:endParaRPr>
              </a:p>
            </p:txBody>
          </p:sp>
        </p:grpSp>
        <p:sp>
          <p:nvSpPr>
            <p:cNvPr id="4" name="椭圆 3"/>
            <p:cNvSpPr/>
            <p:nvPr/>
          </p:nvSpPr>
          <p:spPr>
            <a:xfrm>
              <a:off x="771" y="-1296"/>
              <a:ext cx="2551" cy="2551"/>
            </a:xfrm>
            <a:prstGeom prst="ellipse">
              <a:avLst/>
            </a:prstGeom>
            <a:noFill/>
            <a:ln w="22225">
              <a:gradFill>
                <a:gsLst>
                  <a:gs pos="100000">
                    <a:schemeClr val="bg2"/>
                  </a:gs>
                  <a:gs pos="0">
                    <a:schemeClr val="bg1">
                      <a:alpha val="0"/>
                    </a:schemeClr>
                  </a:gs>
                </a:gsLst>
                <a:lin ang="5400000" scaled="1"/>
              </a:gradFill>
            </a:ln>
            <a:effectLst>
              <a:innerShdw blurRad="114300">
                <a:schemeClr val="bg1"/>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cs typeface="思源黑体旧字形 Light" panose="020B0300000000000000" charset="-128"/>
              </a:endParaRPr>
            </a:p>
          </p:txBody>
        </p:sp>
      </p:grpSp>
      <p:grpSp>
        <p:nvGrpSpPr>
          <p:cNvPr id="35" name="组合 34"/>
          <p:cNvGrpSpPr/>
          <p:nvPr userDrawn="1"/>
        </p:nvGrpSpPr>
        <p:grpSpPr>
          <a:xfrm>
            <a:off x="11154410" y="5922010"/>
            <a:ext cx="1779270" cy="1475105"/>
            <a:chOff x="7811822" y="1498321"/>
            <a:chExt cx="4482178" cy="3715468"/>
          </a:xfrm>
        </p:grpSpPr>
        <p:sp>
          <p:nvSpPr>
            <p:cNvPr id="36" name="椭圆 35"/>
            <p:cNvSpPr/>
            <p:nvPr/>
          </p:nvSpPr>
          <p:spPr>
            <a:xfrm>
              <a:off x="7811822" y="2586807"/>
              <a:ext cx="2626982" cy="2626982"/>
            </a:xfrm>
            <a:prstGeom prst="ellipse">
              <a:avLst/>
            </a:prstGeom>
            <a:noFill/>
            <a:ln w="317500">
              <a:solidFill>
                <a:schemeClr val="accent1">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37" name="任意多边形: 形状 144"/>
            <p:cNvSpPr/>
            <p:nvPr/>
          </p:nvSpPr>
          <p:spPr>
            <a:xfrm rot="2080750">
              <a:off x="9443936" y="1498321"/>
              <a:ext cx="2850064" cy="2991191"/>
            </a:xfrm>
            <a:custGeom>
              <a:avLst/>
              <a:gdLst>
                <a:gd name="connsiteX0" fmla="*/ 1889889 w 1919541"/>
                <a:gd name="connsiteY0" fmla="*/ 584969 h 2014593"/>
                <a:gd name="connsiteX1" fmla="*/ 1905342 w 1919541"/>
                <a:gd name="connsiteY1" fmla="*/ 612936 h 2014593"/>
                <a:gd name="connsiteX2" fmla="*/ 1919541 w 1919541"/>
                <a:gd name="connsiteY2" fmla="*/ 658150 h 2014593"/>
                <a:gd name="connsiteX3" fmla="*/ 1919541 w 1919541"/>
                <a:gd name="connsiteY3" fmla="*/ 1365658 h 2014593"/>
                <a:gd name="connsiteX4" fmla="*/ 1916706 w 1919541"/>
                <a:gd name="connsiteY4" fmla="*/ 1374116 h 2014593"/>
                <a:gd name="connsiteX5" fmla="*/ 1889890 w 1919541"/>
                <a:gd name="connsiteY5" fmla="*/ 1434229 h 2014593"/>
                <a:gd name="connsiteX6" fmla="*/ 1784895 w 1919541"/>
                <a:gd name="connsiteY6" fmla="*/ 408786 h 2014593"/>
                <a:gd name="connsiteX7" fmla="*/ 1806640 w 1919541"/>
                <a:gd name="connsiteY7" fmla="*/ 434305 h 2014593"/>
                <a:gd name="connsiteX8" fmla="*/ 1814546 w 1919541"/>
                <a:gd name="connsiteY8" fmla="*/ 448614 h 2014593"/>
                <a:gd name="connsiteX9" fmla="*/ 1814547 w 1919541"/>
                <a:gd name="connsiteY9" fmla="*/ 1568106 h 2014593"/>
                <a:gd name="connsiteX10" fmla="*/ 1784895 w 1919541"/>
                <a:gd name="connsiteY10" fmla="*/ 1610113 h 2014593"/>
                <a:gd name="connsiteX11" fmla="*/ 1679901 w 1919541"/>
                <a:gd name="connsiteY11" fmla="*/ 285574 h 2014593"/>
                <a:gd name="connsiteX12" fmla="*/ 1709552 w 1919541"/>
                <a:gd name="connsiteY12" fmla="*/ 320371 h 2014593"/>
                <a:gd name="connsiteX13" fmla="*/ 1709553 w 1919541"/>
                <a:gd name="connsiteY13" fmla="*/ 1700476 h 2014593"/>
                <a:gd name="connsiteX14" fmla="*/ 1706693 w 1919541"/>
                <a:gd name="connsiteY14" fmla="*/ 1703778 h 2014593"/>
                <a:gd name="connsiteX15" fmla="*/ 1679902 w 1919541"/>
                <a:gd name="connsiteY15" fmla="*/ 1729075 h 2014593"/>
                <a:gd name="connsiteX16" fmla="*/ 1574907 w 1919541"/>
                <a:gd name="connsiteY16" fmla="*/ 201124 h 2014593"/>
                <a:gd name="connsiteX17" fmla="*/ 1604558 w 1919541"/>
                <a:gd name="connsiteY17" fmla="*/ 224353 h 2014593"/>
                <a:gd name="connsiteX18" fmla="*/ 1604559 w 1919541"/>
                <a:gd name="connsiteY18" fmla="*/ 1795220 h 2014593"/>
                <a:gd name="connsiteX19" fmla="*/ 1574908 w 1919541"/>
                <a:gd name="connsiteY19" fmla="*/ 1818029 h 2014593"/>
                <a:gd name="connsiteX20" fmla="*/ 1469912 w 1919541"/>
                <a:gd name="connsiteY20" fmla="*/ 132328 h 2014593"/>
                <a:gd name="connsiteX21" fmla="*/ 1499564 w 1919541"/>
                <a:gd name="connsiteY21" fmla="*/ 147324 h 2014593"/>
                <a:gd name="connsiteX22" fmla="*/ 1499565 w 1919541"/>
                <a:gd name="connsiteY22" fmla="*/ 1868245 h 2014593"/>
                <a:gd name="connsiteX23" fmla="*/ 1469914 w 1919541"/>
                <a:gd name="connsiteY23" fmla="*/ 1886621 h 2014593"/>
                <a:gd name="connsiteX24" fmla="*/ 1364919 w 1919541"/>
                <a:gd name="connsiteY24" fmla="*/ 79226 h 2014593"/>
                <a:gd name="connsiteX25" fmla="*/ 1394570 w 1919541"/>
                <a:gd name="connsiteY25" fmla="*/ 94223 h 2014593"/>
                <a:gd name="connsiteX26" fmla="*/ 1394571 w 1919541"/>
                <a:gd name="connsiteY26" fmla="*/ 1924194 h 2014593"/>
                <a:gd name="connsiteX27" fmla="*/ 1372724 w 1919541"/>
                <a:gd name="connsiteY27" fmla="*/ 1934850 h 2014593"/>
                <a:gd name="connsiteX28" fmla="*/ 1364920 w 1919541"/>
                <a:gd name="connsiteY28" fmla="*/ 1937730 h 2014593"/>
                <a:gd name="connsiteX29" fmla="*/ 1259925 w 1919541"/>
                <a:gd name="connsiteY29" fmla="*/ 44998 h 2014593"/>
                <a:gd name="connsiteX30" fmla="*/ 1289576 w 1919541"/>
                <a:gd name="connsiteY30" fmla="*/ 53386 h 2014593"/>
                <a:gd name="connsiteX31" fmla="*/ 1289578 w 1919541"/>
                <a:gd name="connsiteY31" fmla="*/ 1965539 h 2014593"/>
                <a:gd name="connsiteX32" fmla="*/ 1279192 w 1919541"/>
                <a:gd name="connsiteY32" fmla="*/ 1969373 h 2014593"/>
                <a:gd name="connsiteX33" fmla="*/ 1259926 w 1919541"/>
                <a:gd name="connsiteY33" fmla="*/ 1974382 h 2014593"/>
                <a:gd name="connsiteX34" fmla="*/ 1154931 w 1919541"/>
                <a:gd name="connsiteY34" fmla="*/ 15844 h 2014593"/>
                <a:gd name="connsiteX35" fmla="*/ 1158590 w 1919541"/>
                <a:gd name="connsiteY35" fmla="*/ 16331 h 2014593"/>
                <a:gd name="connsiteX36" fmla="*/ 1184582 w 1919541"/>
                <a:gd name="connsiteY36" fmla="*/ 23684 h 2014593"/>
                <a:gd name="connsiteX37" fmla="*/ 1184583 w 1919541"/>
                <a:gd name="connsiteY37" fmla="*/ 1993975 h 2014593"/>
                <a:gd name="connsiteX38" fmla="*/ 1183790 w 1919541"/>
                <a:gd name="connsiteY38" fmla="*/ 1994181 h 2014593"/>
                <a:gd name="connsiteX39" fmla="*/ 1154932 w 1919541"/>
                <a:gd name="connsiteY39" fmla="*/ 1998730 h 2014593"/>
                <a:gd name="connsiteX40" fmla="*/ 1049937 w 1919541"/>
                <a:gd name="connsiteY40" fmla="*/ 3093 h 2014593"/>
                <a:gd name="connsiteX41" fmla="*/ 1062750 w 1919541"/>
                <a:gd name="connsiteY41" fmla="*/ 3565 h 2014593"/>
                <a:gd name="connsiteX42" fmla="*/ 1079588 w 1919541"/>
                <a:gd name="connsiteY42" fmla="*/ 5808 h 2014593"/>
                <a:gd name="connsiteX43" fmla="*/ 1079590 w 1919541"/>
                <a:gd name="connsiteY43" fmla="*/ 2009857 h 2014593"/>
                <a:gd name="connsiteX44" fmla="*/ 1049938 w 1919541"/>
                <a:gd name="connsiteY44" fmla="*/ 2011618 h 2014593"/>
                <a:gd name="connsiteX45" fmla="*/ 29651 w 1919541"/>
                <a:gd name="connsiteY45" fmla="*/ 670270 h 2014593"/>
                <a:gd name="connsiteX46" fmla="*/ 29652 w 1919541"/>
                <a:gd name="connsiteY46" fmla="*/ 1334855 h 2014593"/>
                <a:gd name="connsiteX47" fmla="*/ 0 w 1919541"/>
                <a:gd name="connsiteY47" fmla="*/ 1240434 h 2014593"/>
                <a:gd name="connsiteX48" fmla="*/ 0 w 1919541"/>
                <a:gd name="connsiteY48" fmla="*/ 770241 h 2014593"/>
                <a:gd name="connsiteX49" fmla="*/ 8663 w 1919541"/>
                <a:gd name="connsiteY49" fmla="*/ 732883 h 2014593"/>
                <a:gd name="connsiteX50" fmla="*/ 944945 w 1919541"/>
                <a:gd name="connsiteY50" fmla="*/ 1248 h 2014593"/>
                <a:gd name="connsiteX51" fmla="*/ 965962 w 1919541"/>
                <a:gd name="connsiteY51" fmla="*/ 0 h 2014593"/>
                <a:gd name="connsiteX52" fmla="*/ 974596 w 1919541"/>
                <a:gd name="connsiteY52" fmla="*/ 318 h 2014593"/>
                <a:gd name="connsiteX53" fmla="*/ 974596 w 1919541"/>
                <a:gd name="connsiteY53" fmla="*/ 2014593 h 2014593"/>
                <a:gd name="connsiteX54" fmla="*/ 944945 w 1919541"/>
                <a:gd name="connsiteY54" fmla="*/ 2013501 h 2014593"/>
                <a:gd name="connsiteX55" fmla="*/ 839951 w 1919541"/>
                <a:gd name="connsiteY55" fmla="*/ 10332 h 2014593"/>
                <a:gd name="connsiteX56" fmla="*/ 868931 w 1919541"/>
                <a:gd name="connsiteY56" fmla="*/ 5764 h 2014593"/>
                <a:gd name="connsiteX57" fmla="*/ 869602 w 1919541"/>
                <a:gd name="connsiteY57" fmla="*/ 5725 h 2014593"/>
                <a:gd name="connsiteX58" fmla="*/ 869602 w 1919541"/>
                <a:gd name="connsiteY58" fmla="*/ 2008432 h 2014593"/>
                <a:gd name="connsiteX59" fmla="*/ 839951 w 1919541"/>
                <a:gd name="connsiteY59" fmla="*/ 2004483 h 2014593"/>
                <a:gd name="connsiteX60" fmla="*/ 134645 w 1919541"/>
                <a:gd name="connsiteY60" fmla="*/ 456921 h 2014593"/>
                <a:gd name="connsiteX61" fmla="*/ 134645 w 1919541"/>
                <a:gd name="connsiteY61" fmla="*/ 1553957 h 2014593"/>
                <a:gd name="connsiteX62" fmla="*/ 104995 w 1919541"/>
                <a:gd name="connsiteY62" fmla="*/ 1500295 h 2014593"/>
                <a:gd name="connsiteX63" fmla="*/ 104995 w 1919541"/>
                <a:gd name="connsiteY63" fmla="*/ 506603 h 2014593"/>
                <a:gd name="connsiteX64" fmla="*/ 127334 w 1919541"/>
                <a:gd name="connsiteY64" fmla="*/ 467279 h 2014593"/>
                <a:gd name="connsiteX65" fmla="*/ 734958 w 1919541"/>
                <a:gd name="connsiteY65" fmla="*/ 30713 h 2014593"/>
                <a:gd name="connsiteX66" fmla="*/ 764609 w 1919541"/>
                <a:gd name="connsiteY66" fmla="*/ 23003 h 2014593"/>
                <a:gd name="connsiteX67" fmla="*/ 764609 w 1919541"/>
                <a:gd name="connsiteY67" fmla="*/ 1989514 h 2014593"/>
                <a:gd name="connsiteX68" fmla="*/ 734958 w 1919541"/>
                <a:gd name="connsiteY68" fmla="*/ 1981126 h 2014593"/>
                <a:gd name="connsiteX69" fmla="*/ 629964 w 1919541"/>
                <a:gd name="connsiteY69" fmla="*/ 63142 h 2014593"/>
                <a:gd name="connsiteX70" fmla="*/ 659615 w 1919541"/>
                <a:gd name="connsiteY70" fmla="*/ 52197 h 2014593"/>
                <a:gd name="connsiteX71" fmla="*/ 659615 w 1919541"/>
                <a:gd name="connsiteY71" fmla="*/ 1959813 h 2014593"/>
                <a:gd name="connsiteX72" fmla="*/ 629964 w 1919541"/>
                <a:gd name="connsiteY72" fmla="*/ 1951425 h 2014593"/>
                <a:gd name="connsiteX73" fmla="*/ 239639 w 1919541"/>
                <a:gd name="connsiteY73" fmla="*/ 322726 h 2014593"/>
                <a:gd name="connsiteX74" fmla="*/ 239640 w 1919541"/>
                <a:gd name="connsiteY74" fmla="*/ 1686629 h 2014593"/>
                <a:gd name="connsiteX75" fmla="*/ 209989 w 1919541"/>
                <a:gd name="connsiteY75" fmla="*/ 1651833 h 2014593"/>
                <a:gd name="connsiteX76" fmla="*/ 209988 w 1919541"/>
                <a:gd name="connsiteY76" fmla="*/ 356954 h 2014593"/>
                <a:gd name="connsiteX77" fmla="*/ 524970 w 1919541"/>
                <a:gd name="connsiteY77" fmla="*/ 108832 h 2014593"/>
                <a:gd name="connsiteX78" fmla="*/ 554621 w 1919541"/>
                <a:gd name="connsiteY78" fmla="*/ 94369 h 2014593"/>
                <a:gd name="connsiteX79" fmla="*/ 554621 w 1919541"/>
                <a:gd name="connsiteY79" fmla="*/ 1917424 h 2014593"/>
                <a:gd name="connsiteX80" fmla="*/ 524970 w 1919541"/>
                <a:gd name="connsiteY80" fmla="*/ 1902428 h 2014593"/>
                <a:gd name="connsiteX81" fmla="*/ 344633 w 1919541"/>
                <a:gd name="connsiteY81" fmla="*/ 225302 h 2014593"/>
                <a:gd name="connsiteX82" fmla="*/ 344634 w 1919541"/>
                <a:gd name="connsiteY82" fmla="*/ 1785361 h 2014593"/>
                <a:gd name="connsiteX83" fmla="*/ 314982 w 1919541"/>
                <a:gd name="connsiteY83" fmla="*/ 1762132 h 2014593"/>
                <a:gd name="connsiteX84" fmla="*/ 314982 w 1919541"/>
                <a:gd name="connsiteY84" fmla="*/ 249522 h 2014593"/>
                <a:gd name="connsiteX85" fmla="*/ 323041 w 1919541"/>
                <a:gd name="connsiteY85" fmla="*/ 241912 h 2014593"/>
                <a:gd name="connsiteX86" fmla="*/ 419976 w 1919541"/>
                <a:gd name="connsiteY86" fmla="*/ 169613 h 2014593"/>
                <a:gd name="connsiteX87" fmla="*/ 449627 w 1919541"/>
                <a:gd name="connsiteY87" fmla="*/ 151237 h 2014593"/>
                <a:gd name="connsiteX88" fmla="*/ 449627 w 1919541"/>
                <a:gd name="connsiteY88" fmla="*/ 1864323 h 2014593"/>
                <a:gd name="connsiteX89" fmla="*/ 437771 w 1919541"/>
                <a:gd name="connsiteY89" fmla="*/ 1858326 h 2014593"/>
                <a:gd name="connsiteX90" fmla="*/ 419976 w 1919541"/>
                <a:gd name="connsiteY90" fmla="*/ 1844385 h 2014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19541" h="2014593">
                  <a:moveTo>
                    <a:pt x="1889889" y="584969"/>
                  </a:moveTo>
                  <a:lnTo>
                    <a:pt x="1905342" y="612936"/>
                  </a:lnTo>
                  <a:lnTo>
                    <a:pt x="1919541" y="658150"/>
                  </a:lnTo>
                  <a:lnTo>
                    <a:pt x="1919541" y="1365658"/>
                  </a:lnTo>
                  <a:lnTo>
                    <a:pt x="1916706" y="1374116"/>
                  </a:lnTo>
                  <a:lnTo>
                    <a:pt x="1889890" y="1434229"/>
                  </a:lnTo>
                  <a:close/>
                  <a:moveTo>
                    <a:pt x="1784895" y="408786"/>
                  </a:moveTo>
                  <a:lnTo>
                    <a:pt x="1806640" y="434305"/>
                  </a:lnTo>
                  <a:lnTo>
                    <a:pt x="1814546" y="448614"/>
                  </a:lnTo>
                  <a:lnTo>
                    <a:pt x="1814547" y="1568106"/>
                  </a:lnTo>
                  <a:lnTo>
                    <a:pt x="1784895" y="1610113"/>
                  </a:lnTo>
                  <a:close/>
                  <a:moveTo>
                    <a:pt x="1679901" y="285574"/>
                  </a:moveTo>
                  <a:lnTo>
                    <a:pt x="1709552" y="320371"/>
                  </a:lnTo>
                  <a:lnTo>
                    <a:pt x="1709553" y="1700476"/>
                  </a:lnTo>
                  <a:lnTo>
                    <a:pt x="1706693" y="1703778"/>
                  </a:lnTo>
                  <a:lnTo>
                    <a:pt x="1679902" y="1729075"/>
                  </a:lnTo>
                  <a:close/>
                  <a:moveTo>
                    <a:pt x="1574907" y="201124"/>
                  </a:moveTo>
                  <a:lnTo>
                    <a:pt x="1604558" y="224353"/>
                  </a:lnTo>
                  <a:lnTo>
                    <a:pt x="1604559" y="1795220"/>
                  </a:lnTo>
                  <a:lnTo>
                    <a:pt x="1574908" y="1818029"/>
                  </a:lnTo>
                  <a:close/>
                  <a:moveTo>
                    <a:pt x="1469912" y="132328"/>
                  </a:moveTo>
                  <a:lnTo>
                    <a:pt x="1499564" y="147324"/>
                  </a:lnTo>
                  <a:lnTo>
                    <a:pt x="1499565" y="1868245"/>
                  </a:lnTo>
                  <a:lnTo>
                    <a:pt x="1469914" y="1886621"/>
                  </a:lnTo>
                  <a:close/>
                  <a:moveTo>
                    <a:pt x="1364919" y="79226"/>
                  </a:moveTo>
                  <a:lnTo>
                    <a:pt x="1394570" y="94223"/>
                  </a:lnTo>
                  <a:lnTo>
                    <a:pt x="1394571" y="1924194"/>
                  </a:lnTo>
                  <a:lnTo>
                    <a:pt x="1372724" y="1934850"/>
                  </a:lnTo>
                  <a:lnTo>
                    <a:pt x="1364920" y="1937730"/>
                  </a:lnTo>
                  <a:close/>
                  <a:moveTo>
                    <a:pt x="1259925" y="44998"/>
                  </a:moveTo>
                  <a:lnTo>
                    <a:pt x="1289576" y="53386"/>
                  </a:lnTo>
                  <a:lnTo>
                    <a:pt x="1289578" y="1965539"/>
                  </a:lnTo>
                  <a:lnTo>
                    <a:pt x="1279192" y="1969373"/>
                  </a:lnTo>
                  <a:lnTo>
                    <a:pt x="1259926" y="1974382"/>
                  </a:lnTo>
                  <a:close/>
                  <a:moveTo>
                    <a:pt x="1154931" y="15844"/>
                  </a:moveTo>
                  <a:lnTo>
                    <a:pt x="1158590" y="16331"/>
                  </a:lnTo>
                  <a:lnTo>
                    <a:pt x="1184582" y="23684"/>
                  </a:lnTo>
                  <a:lnTo>
                    <a:pt x="1184583" y="1993975"/>
                  </a:lnTo>
                  <a:lnTo>
                    <a:pt x="1183790" y="1994181"/>
                  </a:lnTo>
                  <a:lnTo>
                    <a:pt x="1154932" y="1998730"/>
                  </a:lnTo>
                  <a:close/>
                  <a:moveTo>
                    <a:pt x="1049937" y="3093"/>
                  </a:moveTo>
                  <a:lnTo>
                    <a:pt x="1062750" y="3565"/>
                  </a:lnTo>
                  <a:lnTo>
                    <a:pt x="1079588" y="5808"/>
                  </a:lnTo>
                  <a:lnTo>
                    <a:pt x="1079590" y="2009857"/>
                  </a:lnTo>
                  <a:lnTo>
                    <a:pt x="1049938" y="2011618"/>
                  </a:lnTo>
                  <a:close/>
                  <a:moveTo>
                    <a:pt x="29651" y="670270"/>
                  </a:moveTo>
                  <a:lnTo>
                    <a:pt x="29652" y="1334855"/>
                  </a:lnTo>
                  <a:lnTo>
                    <a:pt x="0" y="1240434"/>
                  </a:lnTo>
                  <a:lnTo>
                    <a:pt x="0" y="770241"/>
                  </a:lnTo>
                  <a:lnTo>
                    <a:pt x="8663" y="732883"/>
                  </a:lnTo>
                  <a:close/>
                  <a:moveTo>
                    <a:pt x="944945" y="1248"/>
                  </a:moveTo>
                  <a:lnTo>
                    <a:pt x="965962" y="0"/>
                  </a:lnTo>
                  <a:lnTo>
                    <a:pt x="974596" y="318"/>
                  </a:lnTo>
                  <a:lnTo>
                    <a:pt x="974596" y="2014593"/>
                  </a:lnTo>
                  <a:lnTo>
                    <a:pt x="944945" y="2013501"/>
                  </a:lnTo>
                  <a:close/>
                  <a:moveTo>
                    <a:pt x="839951" y="10332"/>
                  </a:moveTo>
                  <a:lnTo>
                    <a:pt x="868931" y="5764"/>
                  </a:lnTo>
                  <a:lnTo>
                    <a:pt x="869602" y="5725"/>
                  </a:lnTo>
                  <a:lnTo>
                    <a:pt x="869602" y="2008432"/>
                  </a:lnTo>
                  <a:lnTo>
                    <a:pt x="839951" y="2004483"/>
                  </a:lnTo>
                  <a:close/>
                  <a:moveTo>
                    <a:pt x="134645" y="456921"/>
                  </a:moveTo>
                  <a:lnTo>
                    <a:pt x="134645" y="1553957"/>
                  </a:lnTo>
                  <a:lnTo>
                    <a:pt x="104995" y="1500295"/>
                  </a:lnTo>
                  <a:lnTo>
                    <a:pt x="104995" y="506603"/>
                  </a:lnTo>
                  <a:lnTo>
                    <a:pt x="127334" y="467279"/>
                  </a:lnTo>
                  <a:close/>
                  <a:moveTo>
                    <a:pt x="734958" y="30713"/>
                  </a:moveTo>
                  <a:lnTo>
                    <a:pt x="764609" y="23003"/>
                  </a:lnTo>
                  <a:lnTo>
                    <a:pt x="764609" y="1989514"/>
                  </a:lnTo>
                  <a:lnTo>
                    <a:pt x="734958" y="1981126"/>
                  </a:lnTo>
                  <a:close/>
                  <a:moveTo>
                    <a:pt x="629964" y="63142"/>
                  </a:moveTo>
                  <a:lnTo>
                    <a:pt x="659615" y="52197"/>
                  </a:lnTo>
                  <a:lnTo>
                    <a:pt x="659615" y="1959813"/>
                  </a:lnTo>
                  <a:lnTo>
                    <a:pt x="629964" y="1951425"/>
                  </a:lnTo>
                  <a:close/>
                  <a:moveTo>
                    <a:pt x="239639" y="322726"/>
                  </a:moveTo>
                  <a:lnTo>
                    <a:pt x="239640" y="1686629"/>
                  </a:lnTo>
                  <a:lnTo>
                    <a:pt x="209989" y="1651833"/>
                  </a:lnTo>
                  <a:lnTo>
                    <a:pt x="209988" y="356954"/>
                  </a:lnTo>
                  <a:close/>
                  <a:moveTo>
                    <a:pt x="524970" y="108832"/>
                  </a:moveTo>
                  <a:lnTo>
                    <a:pt x="554621" y="94369"/>
                  </a:lnTo>
                  <a:lnTo>
                    <a:pt x="554621" y="1917424"/>
                  </a:lnTo>
                  <a:lnTo>
                    <a:pt x="524970" y="1902428"/>
                  </a:lnTo>
                  <a:close/>
                  <a:moveTo>
                    <a:pt x="344633" y="225302"/>
                  </a:moveTo>
                  <a:lnTo>
                    <a:pt x="344634" y="1785361"/>
                  </a:lnTo>
                  <a:lnTo>
                    <a:pt x="314982" y="1762132"/>
                  </a:lnTo>
                  <a:lnTo>
                    <a:pt x="314982" y="249522"/>
                  </a:lnTo>
                  <a:lnTo>
                    <a:pt x="323041" y="241912"/>
                  </a:lnTo>
                  <a:close/>
                  <a:moveTo>
                    <a:pt x="419976" y="169613"/>
                  </a:moveTo>
                  <a:lnTo>
                    <a:pt x="449627" y="151237"/>
                  </a:lnTo>
                  <a:lnTo>
                    <a:pt x="449627" y="1864323"/>
                  </a:lnTo>
                  <a:lnTo>
                    <a:pt x="437771" y="1858326"/>
                  </a:lnTo>
                  <a:lnTo>
                    <a:pt x="419976" y="1844385"/>
                  </a:lnTo>
                  <a:close/>
                </a:path>
              </a:pathLst>
            </a:custGeom>
            <a:solidFill>
              <a:schemeClr val="accent2">
                <a:alpha val="53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cs typeface="思源黑体旧字形 Light" panose="020B0300000000000000" charset="-128"/>
              </a:endParaRPr>
            </a:p>
          </p:txBody>
        </p:sp>
      </p:grpSp>
      <p:sp>
        <p:nvSpPr>
          <p:cNvPr id="39" name="椭圆 38"/>
          <p:cNvSpPr/>
          <p:nvPr userDrawn="1"/>
        </p:nvSpPr>
        <p:spPr>
          <a:xfrm>
            <a:off x="-660400" y="5387340"/>
            <a:ext cx="2113280" cy="2256155"/>
          </a:xfrm>
          <a:prstGeom prst="ellipse">
            <a:avLst/>
          </a:prstGeom>
          <a:solidFill>
            <a:schemeClr val="accent2">
              <a:alpha val="22000"/>
            </a:schemeClr>
          </a:solidFill>
          <a:ln>
            <a:noFill/>
          </a:ln>
          <a:effectLst>
            <a:softEdge rad="660400"/>
          </a:effectLst>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cs typeface="思源黑体旧字形 Light" panose="020B0300000000000000" charset="-128"/>
            </a:endParaRPr>
          </a:p>
        </p:txBody>
      </p:sp>
      <p:grpSp>
        <p:nvGrpSpPr>
          <p:cNvPr id="45" name="组合 44" descr="D:\51PPT模板网\51pptmoban.com\图片001.jpg"/>
          <p:cNvGrpSpPr/>
          <p:nvPr userDrawn="1"/>
        </p:nvGrpSpPr>
        <p:grpSpPr>
          <a:xfrm>
            <a:off x="11336020" y="179070"/>
            <a:ext cx="628650" cy="807720"/>
            <a:chOff x="10731500" y="5322663"/>
            <a:chExt cx="914400" cy="1174860"/>
          </a:xfrm>
          <a:gradFill flip="none" rotWithShape="1">
            <a:gsLst>
              <a:gs pos="0">
                <a:schemeClr val="accent1"/>
              </a:gs>
              <a:gs pos="100000">
                <a:schemeClr val="accent2"/>
              </a:gs>
            </a:gsLst>
            <a:lin ang="5400000" scaled="1"/>
            <a:tileRect/>
          </a:gradFill>
        </p:grpSpPr>
        <p:sp>
          <p:nvSpPr>
            <p:cNvPr id="46" name="缺角矩形 45"/>
            <p:cNvSpPr/>
            <p:nvPr/>
          </p:nvSpPr>
          <p:spPr>
            <a:xfrm>
              <a:off x="10731500" y="5322663"/>
              <a:ext cx="914400" cy="914400"/>
            </a:xfrm>
            <a:prstGeom prst="plaque">
              <a:avLst>
                <a:gd name="adj" fmla="val 50000"/>
              </a:avLst>
            </a:prstGeom>
            <a:grp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cs typeface="思源黑体旧字形 Light" panose="020B0300000000000000" charset="-128"/>
              </a:endParaRPr>
            </a:p>
          </p:txBody>
        </p:sp>
        <p:sp>
          <p:nvSpPr>
            <p:cNvPr id="47" name="缺角矩形 46"/>
            <p:cNvSpPr/>
            <p:nvPr/>
          </p:nvSpPr>
          <p:spPr>
            <a:xfrm>
              <a:off x="11312750" y="6172065"/>
              <a:ext cx="325458" cy="325458"/>
            </a:xfrm>
            <a:prstGeom prst="plaque">
              <a:avLst>
                <a:gd name="adj" fmla="val 50000"/>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cs typeface="思源黑体旧字形 Light" panose="020B0300000000000000" charset="-128"/>
              </a:endParaRPr>
            </a:p>
          </p:txBody>
        </p:sp>
      </p:gr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90" name="弧形 89"/>
          <p:cNvSpPr/>
          <p:nvPr userDrawn="1"/>
        </p:nvSpPr>
        <p:spPr>
          <a:xfrm rot="1140000" flipH="1">
            <a:off x="-1948180" y="-1497330"/>
            <a:ext cx="2499360" cy="2555875"/>
          </a:xfrm>
          <a:prstGeom prst="arc">
            <a:avLst>
              <a:gd name="adj1" fmla="val 8213783"/>
              <a:gd name="adj2" fmla="val 13384025"/>
            </a:avLst>
          </a:prstGeom>
          <a:ln w="254000" cap="rnd">
            <a:gradFill>
              <a:gsLst>
                <a:gs pos="1835">
                  <a:schemeClr val="accent2">
                    <a:alpha val="0"/>
                  </a:schemeClr>
                </a:gs>
                <a:gs pos="100000">
                  <a:schemeClr val="accent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sz="2400">
              <a:cs typeface="+mn-ea"/>
              <a:sym typeface="+mn-lt"/>
            </a:endParaRPr>
          </a:p>
        </p:txBody>
      </p:sp>
      <p:sp>
        <p:nvSpPr>
          <p:cNvPr id="91" name="弧形 90"/>
          <p:cNvSpPr/>
          <p:nvPr userDrawn="1"/>
        </p:nvSpPr>
        <p:spPr>
          <a:xfrm rot="1860000">
            <a:off x="11586210" y="5763260"/>
            <a:ext cx="2122805" cy="2171065"/>
          </a:xfrm>
          <a:prstGeom prst="arc">
            <a:avLst>
              <a:gd name="adj1" fmla="val 8213783"/>
              <a:gd name="adj2" fmla="val 13384025"/>
            </a:avLst>
          </a:prstGeom>
          <a:ln w="254000" cap="rnd">
            <a:gradFill>
              <a:gsLst>
                <a:gs pos="1835">
                  <a:schemeClr val="accent2">
                    <a:alpha val="0"/>
                  </a:schemeClr>
                </a:gs>
                <a:gs pos="100000">
                  <a:schemeClr val="accent1"/>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sz="2400">
              <a:cs typeface="+mn-ea"/>
              <a:sym typeface="+mn-lt"/>
            </a:endParaRPr>
          </a:p>
        </p:txBody>
      </p:sp>
      <p:grpSp>
        <p:nvGrpSpPr>
          <p:cNvPr id="249" name="组合 248"/>
          <p:cNvGrpSpPr/>
          <p:nvPr userDrawn="1"/>
        </p:nvGrpSpPr>
        <p:grpSpPr>
          <a:xfrm>
            <a:off x="653415" y="240030"/>
            <a:ext cx="3269615" cy="614004"/>
            <a:chOff x="5683" y="3328"/>
            <a:chExt cx="11147" cy="2094"/>
          </a:xfrm>
        </p:grpSpPr>
        <p:sp>
          <p:nvSpPr>
            <p:cNvPr id="234" name="平行四边形 233"/>
            <p:cNvSpPr/>
            <p:nvPr/>
          </p:nvSpPr>
          <p:spPr>
            <a:xfrm flipH="1">
              <a:off x="11337" y="4831"/>
              <a:ext cx="5493" cy="455"/>
            </a:xfrm>
            <a:prstGeom prst="parallelogram">
              <a:avLst/>
            </a:prstGeom>
            <a:gradFill>
              <a:gsLst>
                <a:gs pos="0">
                  <a:schemeClr val="accent1">
                    <a:alpha val="63000"/>
                  </a:schemeClr>
                </a:gs>
                <a:gs pos="81000">
                  <a:schemeClr val="accent2">
                    <a:alpha val="0"/>
                  </a:schemeClr>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3400">
                <a:cs typeface="思源黑体旧字形 Light" panose="020B0300000000000000" charset="-128"/>
              </a:endParaRPr>
            </a:p>
          </p:txBody>
        </p:sp>
        <p:sp>
          <p:nvSpPr>
            <p:cNvPr id="233" name="文本框 232"/>
            <p:cNvSpPr txBox="1"/>
            <p:nvPr/>
          </p:nvSpPr>
          <p:spPr>
            <a:xfrm>
              <a:off x="5683" y="3328"/>
              <a:ext cx="10849" cy="2094"/>
            </a:xfrm>
            <a:prstGeom prst="rect">
              <a:avLst/>
            </a:prstGeom>
            <a:noFill/>
          </p:spPr>
          <p:txBody>
            <a:bodyPr wrap="square" rtlCol="0" anchor="t">
              <a:spAutoFit/>
            </a:bodyPr>
            <a:p>
              <a:pPr lvl="0" algn="dist">
                <a:buClrTx/>
                <a:buSzTx/>
                <a:buFontTx/>
              </a:pPr>
              <a:r>
                <a:rPr lang="zh-CN" altLang="en-US" sz="3400" spc="200">
                  <a:solidFill>
                    <a:schemeClr val="tx1">
                      <a:lumMod val="75000"/>
                      <a:lumOff val="25000"/>
                    </a:schemeClr>
                  </a:solidFill>
                  <a:uFillTx/>
                  <a:latin typeface="思源宋体 CN Heavy" panose="02020900000000000000" charset="-122"/>
                  <a:ea typeface="思源宋体 CN Heavy" panose="02020900000000000000" charset="-122"/>
                  <a:cs typeface="阿里巴巴普惠体 Heavy" panose="00020600040101010101" charset="-122"/>
                  <a:sym typeface="+mn-ea"/>
                </a:rPr>
                <a:t>工作经验</a:t>
              </a:r>
              <a:r>
                <a:rPr lang="zh-CN" altLang="en-US" sz="3400" spc="200">
                  <a:solidFill>
                    <a:schemeClr val="tx1">
                      <a:lumMod val="75000"/>
                      <a:lumOff val="25000"/>
                    </a:schemeClr>
                  </a:solidFill>
                  <a:uFillTx/>
                  <a:latin typeface="思源宋体 CN Heavy" panose="02020900000000000000" charset="-122"/>
                  <a:ea typeface="思源宋体 CN Heavy" panose="02020900000000000000" charset="-122"/>
                  <a:cs typeface="阿里巴巴普惠体 Heavy" panose="00020600040101010101" charset="-122"/>
                  <a:sym typeface="+mn-ea"/>
                </a:rPr>
                <a:t>总结</a:t>
              </a:r>
              <a:endParaRPr lang="zh-CN" altLang="en-US" sz="3400" spc="200">
                <a:solidFill>
                  <a:schemeClr val="tx1">
                    <a:lumMod val="75000"/>
                    <a:lumOff val="25000"/>
                  </a:schemeClr>
                </a:solidFill>
                <a:uFillTx/>
                <a:latin typeface="思源宋体 CN Heavy" panose="02020900000000000000" charset="-122"/>
                <a:ea typeface="思源宋体 CN Heavy" panose="02020900000000000000" charset="-122"/>
                <a:cs typeface="阿里巴巴普惠体 Heavy" panose="00020600040101010101" charset="-122"/>
                <a:sym typeface="+mn-ea"/>
              </a:endParaRPr>
            </a:p>
          </p:txBody>
        </p:sp>
      </p:grpSp>
      <p:sp>
        <p:nvSpPr>
          <p:cNvPr id="106" name="Oval 51"/>
          <p:cNvSpPr/>
          <p:nvPr userDrawn="1">
            <p:custDataLst>
              <p:tags r:id="rId2"/>
            </p:custDataLst>
          </p:nvPr>
        </p:nvSpPr>
        <p:spPr>
          <a:xfrm>
            <a:off x="501015" y="623570"/>
            <a:ext cx="152400" cy="152400"/>
          </a:xfrm>
          <a:prstGeom prst="ellipse">
            <a:avLst/>
          </a:prstGeom>
          <a:gradFill flip="none" rotWithShape="1">
            <a:gsLst>
              <a:gs pos="100000">
                <a:schemeClr val="accent2"/>
              </a:gs>
              <a:gs pos="0">
                <a:schemeClr val="accent1">
                  <a:lumMod val="60000"/>
                  <a:lumOff val="40000"/>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cs typeface="思源黑体旧字形 Light" panose="020B0300000000000000" charset="-128"/>
            </a:endParaRPr>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9"/>
                                        </p:tgtEl>
                                        <p:attrNameLst>
                                          <p:attrName>style.visibility</p:attrName>
                                        </p:attrNameLst>
                                      </p:cBhvr>
                                      <p:to>
                                        <p:strVal val="visible"/>
                                      </p:to>
                                    </p:set>
                                    <p:animEffect transition="in" filter="wipe(left)">
                                      <p:cBhvr>
                                        <p:cTn id="7" dur="500"/>
                                        <p:tgtEl>
                                          <p:spTgt spid="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4400" b="0">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469127"/>
            <a:ext cx="10307927" cy="4093347"/>
          </a:xfrm>
        </p:spPr>
        <p:txBody>
          <a:bodyPr anchor="b">
            <a:normAutofit/>
          </a:bodyPr>
          <a:lstStyle>
            <a:lvl1pPr>
              <a:defRPr sz="6000">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10307926" cy="647555"/>
          </a:xfr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4400" b="0" i="0">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400" b="0">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比较">
    <p:spTree>
      <p:nvGrpSpPr>
        <p:cNvPr id="1" name=""/>
        <p:cNvGrpSpPr/>
        <p:nvPr/>
      </p:nvGrpSpPr>
      <p:grpSpPr>
        <a:xfrm>
          <a:off x="0" y="0"/>
          <a:ext cx="0" cy="0"/>
          <a:chOff x="0" y="0"/>
          <a:chExt cx="0" cy="0"/>
        </a:xfrm>
      </p:grpSpPr>
      <p:pic>
        <p:nvPicPr>
          <p:cNvPr id="3" name="图片 2"/>
          <p:cNvPicPr>
            <a:picLocks noChangeAspect="1"/>
          </p:cNvPicPr>
          <p:nvPr userDrawn="1"/>
        </p:nvPicPr>
        <p:blipFill rotWithShape="1">
          <a:blip r:embed="rId2">
            <a:extLst>
              <a:ext uri="{28A0092B-C50C-407E-A947-70E740481C1C}">
                <a14:useLocalDpi xmlns:a14="http://schemas.microsoft.com/office/drawing/2010/main" val="0"/>
              </a:ext>
            </a:extLst>
          </a:blip>
          <a:srcRect b="53041"/>
          <a:stretch>
            <a:fillRect/>
          </a:stretch>
        </p:blipFill>
        <p:spPr>
          <a:xfrm flipH="1">
            <a:off x="0" y="3637548"/>
            <a:ext cx="12192000" cy="3220452"/>
          </a:xfrm>
          <a:prstGeom prst="rect">
            <a:avLst/>
          </a:prstGeom>
        </p:spPr>
      </p:pic>
      <p:sp>
        <p:nvSpPr>
          <p:cNvPr id="4" name="矩形 3"/>
          <p:cNvSpPr/>
          <p:nvPr userDrawn="1"/>
        </p:nvSpPr>
        <p:spPr>
          <a:xfrm>
            <a:off x="0" y="0"/>
            <a:ext cx="12192000" cy="6858000"/>
          </a:xfrm>
          <a:prstGeom prst="rect">
            <a:avLst/>
          </a:prstGeom>
          <a:gradFill>
            <a:gsLst>
              <a:gs pos="0">
                <a:schemeClr val="bg1"/>
              </a:gs>
              <a:gs pos="100000">
                <a:schemeClr val="bg1">
                  <a:alpha val="84000"/>
                </a:schemeClr>
              </a:gs>
            </a:gsLst>
            <a:lin ang="60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3200" b="0">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zoom/>
      </p:transition>
    </mc:Choice>
    <mc:Fallback>
      <p:transition>
        <p:zo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mc:Choice xmlns:p14="http://schemas.microsoft.com/office/powerpoint/2010/main" Requires="p14">
      <p:transition p14:dur="500">
        <p:zoom/>
      </p:transition>
    </mc:Choice>
    <mc:Fallback>
      <p:transition>
        <p:zo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ags" Target="../tags/tag79.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ags" Target="../tags/tag83.xml"/></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image" Target="../media/image4.png"/><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tags" Target="../tags/tag88.xml"/><Relationship Id="rId2" Type="http://schemas.openxmlformats.org/officeDocument/2006/relationships/image" Target="../media/image3.png"/><Relationship Id="rId1" Type="http://schemas.openxmlformats.org/officeDocument/2006/relationships/tags" Target="../tags/tag87.xml"/></Relationships>
</file>

<file path=ppt/slides/_rels/slide13.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99.xml"/><Relationship Id="rId7" Type="http://schemas.openxmlformats.org/officeDocument/2006/relationships/tags" Target="../tags/tag98.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 Id="rId3" Type="http://schemas.openxmlformats.org/officeDocument/2006/relationships/tags" Target="../tags/tag94.xml"/><Relationship Id="rId2" Type="http://schemas.openxmlformats.org/officeDocument/2006/relationships/image" Target="../media/image3.png"/><Relationship Id="rId1" Type="http://schemas.openxmlformats.org/officeDocument/2006/relationships/tags" Target="../tags/tag93.xml"/></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103.xml"/><Relationship Id="rId5" Type="http://schemas.openxmlformats.org/officeDocument/2006/relationships/tags" Target="../tags/tag102.xml"/><Relationship Id="rId4" Type="http://schemas.openxmlformats.org/officeDocument/2006/relationships/tags" Target="../tags/tag10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ags" Target="../tags/tag100.xml"/></Relationships>
</file>

<file path=ppt/slides/_rels/slide15.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image" Target="../media/image3.png"/><Relationship Id="rId13" Type="http://schemas.openxmlformats.org/officeDocument/2006/relationships/slideLayout" Target="../slideLayouts/slideLayout7.xml"/><Relationship Id="rId12" Type="http://schemas.openxmlformats.org/officeDocument/2006/relationships/tags" Target="../tags/tag113.xml"/><Relationship Id="rId11" Type="http://schemas.openxmlformats.org/officeDocument/2006/relationships/image" Target="../media/image4.png"/><Relationship Id="rId10" Type="http://schemas.openxmlformats.org/officeDocument/2006/relationships/tags" Target="../tags/tag112.xml"/><Relationship Id="rId1" Type="http://schemas.openxmlformats.org/officeDocument/2006/relationships/tags" Target="../tags/tag104.xml"/></Relationships>
</file>

<file path=ppt/slides/_rels/slide16.xml.rels><?xml version="1.0" encoding="UTF-8" standalone="yes"?>
<Relationships xmlns="http://schemas.openxmlformats.org/package/2006/relationships"><Relationship Id="rId9" Type="http://schemas.openxmlformats.org/officeDocument/2006/relationships/tags" Target="../tags/tag121.xml"/><Relationship Id="rId8" Type="http://schemas.openxmlformats.org/officeDocument/2006/relationships/tags" Target="../tags/tag120.xml"/><Relationship Id="rId7" Type="http://schemas.openxmlformats.org/officeDocument/2006/relationships/tags" Target="../tags/tag119.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image" Target="../media/image3.png"/><Relationship Id="rId19" Type="http://schemas.openxmlformats.org/officeDocument/2006/relationships/slideLayout" Target="../slideLayouts/slideLayout7.xml"/><Relationship Id="rId18" Type="http://schemas.openxmlformats.org/officeDocument/2006/relationships/tags" Target="../tags/tag130.xml"/><Relationship Id="rId17" Type="http://schemas.openxmlformats.org/officeDocument/2006/relationships/tags" Target="../tags/tag129.xml"/><Relationship Id="rId16" Type="http://schemas.openxmlformats.org/officeDocument/2006/relationships/tags" Target="../tags/tag128.xml"/><Relationship Id="rId15" Type="http://schemas.openxmlformats.org/officeDocument/2006/relationships/tags" Target="../tags/tag127.xml"/><Relationship Id="rId14" Type="http://schemas.openxmlformats.org/officeDocument/2006/relationships/tags" Target="../tags/tag126.xml"/><Relationship Id="rId13" Type="http://schemas.openxmlformats.org/officeDocument/2006/relationships/tags" Target="../tags/tag125.xml"/><Relationship Id="rId12" Type="http://schemas.openxmlformats.org/officeDocument/2006/relationships/tags" Target="../tags/tag124.xml"/><Relationship Id="rId11" Type="http://schemas.openxmlformats.org/officeDocument/2006/relationships/tags" Target="../tags/tag123.xml"/><Relationship Id="rId10" Type="http://schemas.openxmlformats.org/officeDocument/2006/relationships/tags" Target="../tags/tag122.xml"/><Relationship Id="rId1" Type="http://schemas.openxmlformats.org/officeDocument/2006/relationships/tags" Target="../tags/tag114.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image" Target="../media/image1.svg"/><Relationship Id="rId3" Type="http://schemas.openxmlformats.org/officeDocument/2006/relationships/image" Target="../media/image4.png"/><Relationship Id="rId2" Type="http://schemas.openxmlformats.org/officeDocument/2006/relationships/image" Target="../media/image3.png"/><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9" Type="http://schemas.openxmlformats.org/officeDocument/2006/relationships/tags" Target="../tags/tag18.xml"/><Relationship Id="rId8" Type="http://schemas.openxmlformats.org/officeDocument/2006/relationships/tags" Target="../tags/tag17.xml"/><Relationship Id="rId7" Type="http://schemas.openxmlformats.org/officeDocument/2006/relationships/tags" Target="../tags/tag16.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image" Target="../media/image3.png"/><Relationship Id="rId13" Type="http://schemas.openxmlformats.org/officeDocument/2006/relationships/slideLayout" Target="../slideLayouts/slideLayout7.xml"/><Relationship Id="rId12" Type="http://schemas.openxmlformats.org/officeDocument/2006/relationships/image" Target="../media/image1.svg"/><Relationship Id="rId11" Type="http://schemas.openxmlformats.org/officeDocument/2006/relationships/image" Target="../media/image4.png"/><Relationship Id="rId10" Type="http://schemas.openxmlformats.org/officeDocument/2006/relationships/tags" Target="../tags/tag19.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image" Target="../media/image3.png"/><Relationship Id="rId19" Type="http://schemas.openxmlformats.org/officeDocument/2006/relationships/slideLayout" Target="../slideLayouts/slideLayout7.xml"/><Relationship Id="rId18" Type="http://schemas.openxmlformats.org/officeDocument/2006/relationships/tags" Target="../tags/tag36.xml"/><Relationship Id="rId17" Type="http://schemas.openxmlformats.org/officeDocument/2006/relationships/tags" Target="../tags/tag35.xml"/><Relationship Id="rId16" Type="http://schemas.openxmlformats.org/officeDocument/2006/relationships/tags" Target="../tags/tag34.xml"/><Relationship Id="rId15" Type="http://schemas.openxmlformats.org/officeDocument/2006/relationships/tags" Target="../tags/tag33.xml"/><Relationship Id="rId14" Type="http://schemas.openxmlformats.org/officeDocument/2006/relationships/tags" Target="../tags/tag32.xml"/><Relationship Id="rId13" Type="http://schemas.openxmlformats.org/officeDocument/2006/relationships/tags" Target="../tags/tag31.xml"/><Relationship Id="rId12" Type="http://schemas.openxmlformats.org/officeDocument/2006/relationships/tags" Target="../tags/tag30.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tags" Target="../tags/tag20.xml"/></Relationships>
</file>

<file path=ppt/slides/_rels/slide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image" Target="../media/image3.png"/><Relationship Id="rId13" Type="http://schemas.openxmlformats.org/officeDocument/2006/relationships/slideLayout" Target="../slideLayouts/slideLayout7.xml"/><Relationship Id="rId12" Type="http://schemas.openxmlformats.org/officeDocument/2006/relationships/image" Target="../media/image1.svg"/><Relationship Id="rId11" Type="http://schemas.openxmlformats.org/officeDocument/2006/relationships/image" Target="../media/image4.png"/><Relationship Id="rId10" Type="http://schemas.openxmlformats.org/officeDocument/2006/relationships/tags" Target="../tags/tag45.xml"/><Relationship Id="rId1" Type="http://schemas.openxmlformats.org/officeDocument/2006/relationships/tags" Target="../tags/tag37.xml"/></Relationships>
</file>

<file path=ppt/slides/_rels/slide6.xml.rels><?xml version="1.0" encoding="UTF-8" standalone="yes"?>
<Relationships xmlns="http://schemas.openxmlformats.org/package/2006/relationships"><Relationship Id="rId9" Type="http://schemas.openxmlformats.org/officeDocument/2006/relationships/tags" Target="../tags/tag53.xml"/><Relationship Id="rId8" Type="http://schemas.openxmlformats.org/officeDocument/2006/relationships/tags" Target="../tags/tag52.xml"/><Relationship Id="rId7" Type="http://schemas.openxmlformats.org/officeDocument/2006/relationships/tags" Target="../tags/tag51.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image" Target="../media/image3.png"/><Relationship Id="rId13" Type="http://schemas.openxmlformats.org/officeDocument/2006/relationships/slideLayout" Target="../slideLayouts/slideLayout7.xml"/><Relationship Id="rId12" Type="http://schemas.openxmlformats.org/officeDocument/2006/relationships/image" Target="../media/image1.svg"/><Relationship Id="rId11" Type="http://schemas.openxmlformats.org/officeDocument/2006/relationships/image" Target="../media/image4.png"/><Relationship Id="rId10" Type="http://schemas.openxmlformats.org/officeDocument/2006/relationships/tags" Target="../tags/tag54.xml"/><Relationship Id="rId1" Type="http://schemas.openxmlformats.org/officeDocument/2006/relationships/tags" Target="../tags/tag46.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image" Target="../media/image1.sv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ags" Target="../tags/tag55.xml"/></Relationships>
</file>

<file path=ppt/slides/_rels/slide8.xml.rels><?xml version="1.0" encoding="UTF-8" standalone="yes"?>
<Relationships xmlns="http://schemas.openxmlformats.org/package/2006/relationships"><Relationship Id="rId9" Type="http://schemas.openxmlformats.org/officeDocument/2006/relationships/tags" Target="../tags/tag66.xml"/><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image" Target="../media/image3.png"/><Relationship Id="rId12" Type="http://schemas.openxmlformats.org/officeDocument/2006/relationships/slideLayout" Target="../slideLayouts/slideLayout7.xml"/><Relationship Id="rId11" Type="http://schemas.openxmlformats.org/officeDocument/2006/relationships/tags" Target="../tags/tag68.xml"/><Relationship Id="rId10" Type="http://schemas.openxmlformats.org/officeDocument/2006/relationships/tags" Target="../tags/tag67.xml"/><Relationship Id="rId1" Type="http://schemas.openxmlformats.org/officeDocument/2006/relationships/tags" Target="../tags/tag59.xml"/></Relationships>
</file>

<file path=ppt/slides/_rels/slide9.xml.rels><?xml version="1.0" encoding="UTF-8" standalone="yes"?>
<Relationships xmlns="http://schemas.openxmlformats.org/package/2006/relationships"><Relationship Id="rId9" Type="http://schemas.openxmlformats.org/officeDocument/2006/relationships/tags" Target="../tags/tag76.xml"/><Relationship Id="rId8" Type="http://schemas.openxmlformats.org/officeDocument/2006/relationships/tags" Target="../tags/tag75.xml"/><Relationship Id="rId7" Type="http://schemas.openxmlformats.org/officeDocument/2006/relationships/tags" Target="../tags/tag74.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image" Target="../media/image3.png"/><Relationship Id="rId13" Type="http://schemas.openxmlformats.org/officeDocument/2006/relationships/slideLayout" Target="../slideLayouts/slideLayout7.xml"/><Relationship Id="rId12" Type="http://schemas.openxmlformats.org/officeDocument/2006/relationships/tags" Target="../tags/tag78.xml"/><Relationship Id="rId11" Type="http://schemas.openxmlformats.org/officeDocument/2006/relationships/image" Target="../media/image4.png"/><Relationship Id="rId10" Type="http://schemas.openxmlformats.org/officeDocument/2006/relationships/tags" Target="../tags/tag77.xml"/><Relationship Id="rId1" Type="http://schemas.openxmlformats.org/officeDocument/2006/relationships/tags" Target="../tags/tag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背景图案&#10;&#10;描述已自动生成"/>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文本框 2"/>
          <p:cNvSpPr txBox="1"/>
          <p:nvPr/>
        </p:nvSpPr>
        <p:spPr>
          <a:xfrm>
            <a:off x="511810" y="472440"/>
            <a:ext cx="11017885" cy="1938020"/>
          </a:xfrm>
          <a:prstGeom prst="rect">
            <a:avLst/>
          </a:prstGeom>
          <a:noFill/>
        </p:spPr>
        <p:txBody>
          <a:bodyPr wrap="square" rtlCol="0">
            <a:spAutoFit/>
          </a:bodyPr>
          <a:p>
            <a:pPr indent="0" algn="ctr" fontAlgn="auto">
              <a:lnSpc>
                <a:spcPct val="150000"/>
              </a:lnSpc>
              <a:defRPr/>
            </a:pPr>
            <a:r>
              <a:rPr lang="zh-CN" altLang="en-US" sz="4000" dirty="0">
                <a:solidFill>
                  <a:srgbClr val="E72525"/>
                </a:solidFill>
                <a:latin typeface="微软雅黑" panose="020B0503020204020204" charset="-122"/>
                <a:ea typeface="微软雅黑" panose="020B0503020204020204" charset="-122"/>
                <a:cs typeface="思源宋体 CN Heavy" panose="02020900000000000000" charset="-122"/>
              </a:rPr>
              <a:t>《湖南省省直单位政府投资信息化项目预算编制与财政评审工作指南（试行）》</a:t>
            </a:r>
            <a:endParaRPr lang="zh-CN" altLang="en-US" sz="4000" dirty="0">
              <a:solidFill>
                <a:srgbClr val="E72525"/>
              </a:solidFill>
              <a:latin typeface="微软雅黑" panose="020B0503020204020204" charset="-122"/>
              <a:ea typeface="微软雅黑" panose="020B0503020204020204" charset="-122"/>
              <a:cs typeface="思源宋体 CN Heavy" panose="02020900000000000000" charset="-122"/>
            </a:endParaRPr>
          </a:p>
        </p:txBody>
      </p:sp>
      <p:sp>
        <p:nvSpPr>
          <p:cNvPr id="2" name="文本框 1"/>
          <p:cNvSpPr txBox="1"/>
          <p:nvPr/>
        </p:nvSpPr>
        <p:spPr>
          <a:xfrm>
            <a:off x="2867025" y="3069590"/>
            <a:ext cx="6932295" cy="1476375"/>
          </a:xfrm>
          <a:prstGeom prst="rect">
            <a:avLst/>
          </a:prstGeom>
          <a:noFill/>
        </p:spPr>
        <p:txBody>
          <a:bodyPr wrap="square" rtlCol="0">
            <a:spAutoFit/>
          </a:bodyPr>
          <a:p>
            <a:pPr indent="0" algn="ctr" fontAlgn="auto">
              <a:lnSpc>
                <a:spcPct val="150000"/>
              </a:lnSpc>
              <a:defRPr/>
            </a:pPr>
            <a:r>
              <a:rPr lang="zh-CN" altLang="en-US" sz="6000" dirty="0">
                <a:solidFill>
                  <a:srgbClr val="E72525"/>
                </a:solidFill>
                <a:latin typeface="华文琥珀" panose="02010800040101010101" charset="-122"/>
                <a:ea typeface="华文琥珀" panose="02010800040101010101" charset="-122"/>
                <a:cs typeface="思源宋体 CN Heavy" panose="02020900000000000000" charset="-122"/>
              </a:rPr>
              <a:t>常</a:t>
            </a:r>
            <a:r>
              <a:rPr lang="en-US" altLang="zh-CN" sz="6000" dirty="0">
                <a:solidFill>
                  <a:srgbClr val="E72525"/>
                </a:solidFill>
                <a:latin typeface="华文琥珀" panose="02010800040101010101" charset="-122"/>
                <a:ea typeface="华文琥珀" panose="02010800040101010101" charset="-122"/>
                <a:cs typeface="思源宋体 CN Heavy" panose="02020900000000000000" charset="-122"/>
              </a:rPr>
              <a:t>  </a:t>
            </a:r>
            <a:r>
              <a:rPr lang="zh-CN" altLang="en-US" sz="6000" dirty="0">
                <a:solidFill>
                  <a:srgbClr val="E72525"/>
                </a:solidFill>
                <a:latin typeface="华文琥珀" panose="02010800040101010101" charset="-122"/>
                <a:ea typeface="华文琥珀" panose="02010800040101010101" charset="-122"/>
                <a:cs typeface="思源宋体 CN Heavy" panose="02020900000000000000" charset="-122"/>
              </a:rPr>
              <a:t>见</a:t>
            </a:r>
            <a:r>
              <a:rPr lang="en-US" altLang="zh-CN" sz="6000" dirty="0">
                <a:solidFill>
                  <a:srgbClr val="E72525"/>
                </a:solidFill>
                <a:latin typeface="华文琥珀" panose="02010800040101010101" charset="-122"/>
                <a:ea typeface="华文琥珀" panose="02010800040101010101" charset="-122"/>
                <a:cs typeface="思源宋体 CN Heavy" panose="02020900000000000000" charset="-122"/>
              </a:rPr>
              <a:t>  </a:t>
            </a:r>
            <a:r>
              <a:rPr lang="zh-CN" altLang="en-US" sz="6000" dirty="0">
                <a:solidFill>
                  <a:srgbClr val="E72525"/>
                </a:solidFill>
                <a:latin typeface="华文琥珀" panose="02010800040101010101" charset="-122"/>
                <a:ea typeface="华文琥珀" panose="02010800040101010101" charset="-122"/>
                <a:cs typeface="思源宋体 CN Heavy" panose="02020900000000000000" charset="-122"/>
              </a:rPr>
              <a:t>问</a:t>
            </a:r>
            <a:r>
              <a:rPr lang="en-US" altLang="zh-CN" sz="6000" dirty="0">
                <a:solidFill>
                  <a:srgbClr val="E72525"/>
                </a:solidFill>
                <a:latin typeface="华文琥珀" panose="02010800040101010101" charset="-122"/>
                <a:ea typeface="华文琥珀" panose="02010800040101010101" charset="-122"/>
                <a:cs typeface="思源宋体 CN Heavy" panose="02020900000000000000" charset="-122"/>
              </a:rPr>
              <a:t>  </a:t>
            </a:r>
            <a:r>
              <a:rPr lang="zh-CN" altLang="en-US" sz="6000" dirty="0">
                <a:solidFill>
                  <a:srgbClr val="E72525"/>
                </a:solidFill>
                <a:latin typeface="华文琥珀" panose="02010800040101010101" charset="-122"/>
                <a:ea typeface="华文琥珀" panose="02010800040101010101" charset="-122"/>
                <a:cs typeface="思源宋体 CN Heavy" panose="02020900000000000000" charset="-122"/>
              </a:rPr>
              <a:t>题</a:t>
            </a:r>
            <a:r>
              <a:rPr lang="en-US" altLang="zh-CN" sz="6000" dirty="0">
                <a:solidFill>
                  <a:srgbClr val="E72525"/>
                </a:solidFill>
                <a:latin typeface="华文琥珀" panose="02010800040101010101" charset="-122"/>
                <a:ea typeface="华文琥珀" panose="02010800040101010101" charset="-122"/>
                <a:cs typeface="思源宋体 CN Heavy" panose="02020900000000000000" charset="-122"/>
              </a:rPr>
              <a:t>  </a:t>
            </a:r>
            <a:r>
              <a:rPr lang="zh-CN" altLang="en-US" sz="6000" dirty="0">
                <a:solidFill>
                  <a:srgbClr val="E72525"/>
                </a:solidFill>
                <a:latin typeface="华文琥珀" panose="02010800040101010101" charset="-122"/>
                <a:ea typeface="华文琥珀" panose="02010800040101010101" charset="-122"/>
                <a:cs typeface="思源宋体 CN Heavy" panose="02020900000000000000" charset="-122"/>
              </a:rPr>
              <a:t>解</a:t>
            </a:r>
            <a:r>
              <a:rPr lang="en-US" altLang="zh-CN" sz="6000" dirty="0">
                <a:solidFill>
                  <a:srgbClr val="E72525"/>
                </a:solidFill>
                <a:latin typeface="华文琥珀" panose="02010800040101010101" charset="-122"/>
                <a:ea typeface="华文琥珀" panose="02010800040101010101" charset="-122"/>
                <a:cs typeface="思源宋体 CN Heavy" panose="02020900000000000000" charset="-122"/>
              </a:rPr>
              <a:t>  </a:t>
            </a:r>
            <a:r>
              <a:rPr lang="zh-CN" altLang="en-US" sz="6000" dirty="0">
                <a:solidFill>
                  <a:srgbClr val="E72525"/>
                </a:solidFill>
                <a:latin typeface="华文琥珀" panose="02010800040101010101" charset="-122"/>
                <a:ea typeface="华文琥珀" panose="02010800040101010101" charset="-122"/>
                <a:cs typeface="思源宋体 CN Heavy" panose="02020900000000000000" charset="-122"/>
              </a:rPr>
              <a:t>读</a:t>
            </a:r>
            <a:endParaRPr lang="zh-CN" altLang="en-US" sz="6000" dirty="0">
              <a:solidFill>
                <a:srgbClr val="E72525"/>
              </a:solidFill>
              <a:latin typeface="华文琥珀" panose="02010800040101010101" charset="-122"/>
              <a:ea typeface="华文琥珀" panose="02010800040101010101" charset="-122"/>
              <a:cs typeface="思源宋体 CN Heavy" panose="02020900000000000000" charset="-122"/>
            </a:endParaRPr>
          </a:p>
        </p:txBody>
      </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grpSp>
        <p:nvGrpSpPr>
          <p:cNvPr id="2" name="组合 1"/>
          <p:cNvGrpSpPr/>
          <p:nvPr/>
        </p:nvGrpSpPr>
        <p:grpSpPr>
          <a:xfrm>
            <a:off x="4558665" y="1593215"/>
            <a:ext cx="3032125" cy="3032125"/>
            <a:chOff x="4253589" y="832387"/>
            <a:chExt cx="3707366" cy="3707366"/>
          </a:xfrm>
        </p:grpSpPr>
        <p:grpSp>
          <p:nvGrpSpPr>
            <p:cNvPr id="3" name="组合 2"/>
            <p:cNvGrpSpPr/>
            <p:nvPr/>
          </p:nvGrpSpPr>
          <p:grpSpPr>
            <a:xfrm>
              <a:off x="4253589" y="832387"/>
              <a:ext cx="3707366" cy="3707366"/>
              <a:chOff x="4253589" y="832387"/>
              <a:chExt cx="3707366" cy="3707366"/>
            </a:xfrm>
          </p:grpSpPr>
          <p:sp>
            <p:nvSpPr>
              <p:cNvPr id="10" name="Oval 22+"/>
              <p:cNvSpPr/>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1" name="Oval 22++"/>
              <p:cNvSpPr/>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2" name="Oval 22++"/>
              <p:cNvSpPr/>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3" name="Oval 22+++"/>
              <p:cNvSpPr/>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9" name="椭圆 18"/>
              <p:cNvSpPr/>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9" name="图形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9192" y="2314153"/>
              <a:ext cx="693616" cy="693616"/>
            </a:xfrm>
            <a:prstGeom prst="rect">
              <a:avLst/>
            </a:prstGeom>
          </p:spPr>
        </p:pic>
      </p:grpSp>
      <p:sp>
        <p:nvSpPr>
          <p:cNvPr id="38" name="文本框 37"/>
          <p:cNvSpPr txBox="1"/>
          <p:nvPr>
            <p:custDataLst>
              <p:tags r:id="rId4"/>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九：数据资源购置费与数据处理服务费有何区别？</a:t>
            </a:r>
            <a:endParaRPr lang="zh-CN" altLang="en-US" b="1">
              <a:latin typeface="微软雅黑" panose="020B0503020204020204" charset="-122"/>
              <a:ea typeface="微软雅黑" panose="020B0503020204020204" charset="-122"/>
            </a:endParaRPr>
          </a:p>
        </p:txBody>
      </p:sp>
      <p:sp>
        <p:nvSpPr>
          <p:cNvPr id="42" name="图形"/>
          <p:cNvSpPr txBox="1"/>
          <p:nvPr>
            <p:custDataLst>
              <p:tags r:id="rId5"/>
            </p:custDataLst>
          </p:nvPr>
        </p:nvSpPr>
        <p:spPr>
          <a:xfrm>
            <a:off x="850900" y="2112645"/>
            <a:ext cx="3707765" cy="215709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数据资源购置费是指为满足项目建设需求而购买的符合法律法规规定的数据资源而产生的费用。数据资源内容包括但不限于文献、地图、遥感、管线数据以及AI训练、大数据分析、风控等工作所需的结构化或非结构化数据资源。</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
        <p:nvSpPr>
          <p:cNvPr id="45" name="图形"/>
          <p:cNvSpPr txBox="1"/>
          <p:nvPr>
            <p:custDataLst>
              <p:tags r:id="rId6"/>
            </p:custDataLst>
          </p:nvPr>
        </p:nvSpPr>
        <p:spPr>
          <a:xfrm>
            <a:off x="7967980" y="2153920"/>
            <a:ext cx="3707765" cy="250126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数据处理服务费是指为满足项目需求，对本单位数据或第三方数据进行必要的数据采集、标准化处理、融合加工、质量检测、分析计算等所发生的费用。工作内容包括但不限于对用户数据、流程数据、业务数据、模型数据等采集、清洗、加工以及对业务流程服务、数据处理流程服务的分析和梳理等。</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grpSp>
        <p:nvGrpSpPr>
          <p:cNvPr id="2" name="组合 1"/>
          <p:cNvGrpSpPr/>
          <p:nvPr/>
        </p:nvGrpSpPr>
        <p:grpSpPr>
          <a:xfrm>
            <a:off x="4558665" y="1593215"/>
            <a:ext cx="3032125" cy="3032125"/>
            <a:chOff x="4253589" y="832387"/>
            <a:chExt cx="3707366" cy="3707366"/>
          </a:xfrm>
        </p:grpSpPr>
        <p:grpSp>
          <p:nvGrpSpPr>
            <p:cNvPr id="3" name="组合 2"/>
            <p:cNvGrpSpPr/>
            <p:nvPr/>
          </p:nvGrpSpPr>
          <p:grpSpPr>
            <a:xfrm>
              <a:off x="4253589" y="832387"/>
              <a:ext cx="3707366" cy="3707366"/>
              <a:chOff x="4253589" y="832387"/>
              <a:chExt cx="3707366" cy="3707366"/>
            </a:xfrm>
          </p:grpSpPr>
          <p:sp>
            <p:nvSpPr>
              <p:cNvPr id="10" name="Oval 22+"/>
              <p:cNvSpPr/>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1" name="Oval 22++"/>
              <p:cNvSpPr/>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2" name="Oval 22++"/>
              <p:cNvSpPr/>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3" name="Oval 22+++"/>
              <p:cNvSpPr/>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9" name="椭圆 18"/>
              <p:cNvSpPr/>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9" name="图形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9192" y="2314153"/>
              <a:ext cx="693616" cy="693616"/>
            </a:xfrm>
            <a:prstGeom prst="rect">
              <a:avLst/>
            </a:prstGeom>
          </p:spPr>
        </p:pic>
      </p:grpSp>
      <p:sp>
        <p:nvSpPr>
          <p:cNvPr id="38" name="文本框 37"/>
          <p:cNvSpPr txBox="1"/>
          <p:nvPr>
            <p:custDataLst>
              <p:tags r:id="rId4"/>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十：申报模型搭建费有什么条件？</a:t>
            </a:r>
            <a:endParaRPr lang="zh-CN" altLang="en-US" b="1">
              <a:latin typeface="微软雅黑" panose="020B0503020204020204" charset="-122"/>
              <a:ea typeface="微软雅黑" panose="020B0503020204020204" charset="-122"/>
            </a:endParaRPr>
          </a:p>
        </p:txBody>
      </p:sp>
      <p:sp>
        <p:nvSpPr>
          <p:cNvPr id="42" name="图形"/>
          <p:cNvSpPr txBox="1"/>
          <p:nvPr>
            <p:custDataLst>
              <p:tags r:id="rId5"/>
            </p:custDataLst>
          </p:nvPr>
        </p:nvSpPr>
        <p:spPr>
          <a:xfrm>
            <a:off x="850900" y="2112645"/>
            <a:ext cx="3707765" cy="181292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模型搭建费指搭建可视化模型及其他模型等所发生的费用。包括但不限于BIM建模、3D/2.5D场景建模、GIS地图信息、影像融合地图、VR模型、矢量地图、管网、路线、航拍、数据模型、算法模型等建模。</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
        <p:nvSpPr>
          <p:cNvPr id="45" name="图形"/>
          <p:cNvSpPr txBox="1"/>
          <p:nvPr>
            <p:custDataLst>
              <p:tags r:id="rId6"/>
            </p:custDataLst>
          </p:nvPr>
        </p:nvSpPr>
        <p:spPr>
          <a:xfrm>
            <a:off x="7967980" y="2153920"/>
            <a:ext cx="3707765" cy="77978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模型搭建费须进行市场调研和专家论证，预算方案中须包含相关证明材料。</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十一：如果需要将现有系统升级或者迁移到另一个平台，该如何申报费用？？</a:t>
            </a:r>
            <a:endParaRPr lang="zh-CN" altLang="en-US" b="1">
              <a:latin typeface="微软雅黑" panose="020B0503020204020204" charset="-122"/>
              <a:ea typeface="微软雅黑" panose="020B0503020204020204" charset="-122"/>
            </a:endParaRPr>
          </a:p>
        </p:txBody>
      </p:sp>
      <p:sp>
        <p:nvSpPr>
          <p:cNvPr id="14" name="图形"/>
          <p:cNvSpPr txBox="1"/>
          <p:nvPr>
            <p:custDataLst>
              <p:tags r:id="rId4"/>
            </p:custDataLst>
          </p:nvPr>
        </p:nvSpPr>
        <p:spPr>
          <a:xfrm>
            <a:off x="4767580" y="2063750"/>
            <a:ext cx="6790055" cy="112395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此类费用为信息系统迁移费，指为实现项目建设目标，将现有系统由原安装部署平台迁移到另一个平台所需支出的一次性迁移费用。包括应用软件、硬件、数据等因平台迁移而产生的一次性项目费用，但不包含软件开发费。</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grpSp>
        <p:nvGrpSpPr>
          <p:cNvPr id="2" name="组合 1"/>
          <p:cNvGrpSpPr/>
          <p:nvPr/>
        </p:nvGrpSpPr>
        <p:grpSpPr>
          <a:xfrm>
            <a:off x="798195" y="1925320"/>
            <a:ext cx="3031490" cy="3031490"/>
            <a:chOff x="1257" y="4333"/>
            <a:chExt cx="4774" cy="4774"/>
          </a:xfrm>
        </p:grpSpPr>
        <p:grpSp>
          <p:nvGrpSpPr>
            <p:cNvPr id="3" name="组合 2"/>
            <p:cNvGrpSpPr/>
            <p:nvPr/>
          </p:nvGrpSpPr>
          <p:grpSpPr>
            <a:xfrm rot="0">
              <a:off x="1257" y="4333"/>
              <a:ext cx="4775" cy="4775"/>
              <a:chOff x="4253589" y="832387"/>
              <a:chExt cx="3707366" cy="3707366"/>
            </a:xfrm>
          </p:grpSpPr>
          <p:sp>
            <p:nvSpPr>
              <p:cNvPr id="10" name="Oval 22+"/>
              <p:cNvSpPr/>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1" name="Oval 22++"/>
              <p:cNvSpPr/>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2" name="Oval 22++"/>
              <p:cNvSpPr/>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3" name="Oval 22+++"/>
              <p:cNvSpPr/>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9" name="椭圆 18"/>
              <p:cNvSpPr/>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9" name="图形 8"/>
            <p:cNvPicPr>
              <a:picLocks noChangeAspect="1"/>
            </p:cNvPicPr>
            <p:nvPr>
              <p:custDataLst>
                <p:tags r:id="rId5"/>
              </p:custDataLst>
            </p:nvPr>
          </p:nvPicPr>
          <p:blipFill>
            <a:blip r:embed="rId6">
              <a:extLst>
                <a:ext uri="{28A0092B-C50C-407E-A947-70E740481C1C}">
                  <a14:useLocalDpi xmlns:a14="http://schemas.microsoft.com/office/drawing/2010/main" val="0"/>
                </a:ext>
              </a:extLst>
            </a:blip>
            <a:stretch>
              <a:fillRect/>
            </a:stretch>
          </p:blipFill>
          <p:spPr>
            <a:xfrm>
              <a:off x="3198" y="6321"/>
              <a:ext cx="893" cy="893"/>
            </a:xfrm>
            <a:prstGeom prst="rect">
              <a:avLst/>
            </a:prstGeom>
          </p:spPr>
        </p:pic>
      </p:grpSp>
      <p:sp>
        <p:nvSpPr>
          <p:cNvPr id="5" name="图形"/>
          <p:cNvSpPr txBox="1"/>
          <p:nvPr>
            <p:custDataLst>
              <p:tags r:id="rId7"/>
            </p:custDataLst>
          </p:nvPr>
        </p:nvSpPr>
        <p:spPr>
          <a:xfrm>
            <a:off x="4767580" y="3564890"/>
            <a:ext cx="6790055" cy="43561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系统迁移费=迁移工作量×运维人月费用单价。</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
        <p:nvSpPr>
          <p:cNvPr id="8" name="图形"/>
          <p:cNvSpPr txBox="1"/>
          <p:nvPr>
            <p:custDataLst>
              <p:tags r:id="rId8"/>
            </p:custDataLst>
          </p:nvPr>
        </p:nvSpPr>
        <p:spPr>
          <a:xfrm>
            <a:off x="4767580" y="4145280"/>
            <a:ext cx="6790055" cy="43561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详细的测算方法可参考《指南》中的1.10章节。</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十二：对于运维期间的信息系统，该如何申报费用？</a:t>
            </a:r>
            <a:endParaRPr lang="zh-CN" altLang="en-US" b="1">
              <a:latin typeface="微软雅黑" panose="020B0503020204020204" charset="-122"/>
              <a:ea typeface="微软雅黑" panose="020B0503020204020204" charset="-122"/>
            </a:endParaRPr>
          </a:p>
        </p:txBody>
      </p:sp>
      <p:sp>
        <p:nvSpPr>
          <p:cNvPr id="45" name="图形"/>
          <p:cNvSpPr txBox="1"/>
          <p:nvPr>
            <p:custDataLst>
              <p:tags r:id="rId4"/>
            </p:custDataLst>
          </p:nvPr>
        </p:nvSpPr>
        <p:spPr>
          <a:xfrm>
            <a:off x="4182110" y="2208530"/>
            <a:ext cx="7318375" cy="77978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比例系数法的计算公式为：信息系统运行维护费=∑设备（软件等）费用×运维费率×运维等级调整系数×服务期限。</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
        <p:nvSpPr>
          <p:cNvPr id="14" name="图形"/>
          <p:cNvSpPr txBox="1"/>
          <p:nvPr>
            <p:custDataLst>
              <p:tags r:id="rId5"/>
            </p:custDataLst>
          </p:nvPr>
        </p:nvSpPr>
        <p:spPr>
          <a:xfrm>
            <a:off x="850900" y="1053465"/>
            <a:ext cx="10824845" cy="77978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运维费包括运维期信息系统运行维护费、租赁费及其他服务费。根据委托方运维服务要求，可按比例系数法和运维人月费用单价法两种方法计费。</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grpSp>
        <p:nvGrpSpPr>
          <p:cNvPr id="2" name="组合 1"/>
          <p:cNvGrpSpPr/>
          <p:nvPr/>
        </p:nvGrpSpPr>
        <p:grpSpPr>
          <a:xfrm>
            <a:off x="774700" y="1731645"/>
            <a:ext cx="2549424" cy="2549424"/>
            <a:chOff x="1257" y="4333"/>
            <a:chExt cx="4775" cy="4775"/>
          </a:xfrm>
        </p:grpSpPr>
        <p:grpSp>
          <p:nvGrpSpPr>
            <p:cNvPr id="3" name="组合 2"/>
            <p:cNvGrpSpPr/>
            <p:nvPr/>
          </p:nvGrpSpPr>
          <p:grpSpPr>
            <a:xfrm rot="0">
              <a:off x="1257" y="4333"/>
              <a:ext cx="4775" cy="4775"/>
              <a:chOff x="4253589" y="832387"/>
              <a:chExt cx="3707366" cy="3707366"/>
            </a:xfrm>
          </p:grpSpPr>
          <p:sp>
            <p:nvSpPr>
              <p:cNvPr id="10" name="Oval 22+"/>
              <p:cNvSpPr/>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1" name="Oval 22++"/>
              <p:cNvSpPr/>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2" name="Oval 22++"/>
              <p:cNvSpPr/>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3" name="Oval 22+++"/>
              <p:cNvSpPr/>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9" name="椭圆 18"/>
              <p:cNvSpPr/>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sp>
          <p:nvSpPr>
            <p:cNvPr id="15" name="图形"/>
            <p:cNvSpPr txBox="1"/>
            <p:nvPr>
              <p:custDataLst>
                <p:tags r:id="rId6"/>
              </p:custDataLst>
            </p:nvPr>
          </p:nvSpPr>
          <p:spPr>
            <a:xfrm>
              <a:off x="2659" y="6048"/>
              <a:ext cx="2275" cy="100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800">
                  <a:solidFill>
                    <a:schemeClr val="bg1"/>
                  </a:solidFill>
                  <a:latin typeface="微软雅黑" panose="020B0503020204020204" charset="-122"/>
                  <a:ea typeface="微软雅黑" panose="020B0503020204020204" charset="-122"/>
                  <a:cs typeface="思源黑体旧字形 Light" panose="020B0300000000000000" charset="-128"/>
                  <a:sym typeface="+mn-ea"/>
                </a:rPr>
                <a:t>计算</a:t>
              </a:r>
              <a:r>
                <a:rPr lang="zh-CN" altLang="en-US" sz="1800">
                  <a:solidFill>
                    <a:schemeClr val="bg1"/>
                  </a:solidFill>
                  <a:latin typeface="微软雅黑" panose="020B0503020204020204" charset="-122"/>
                  <a:ea typeface="微软雅黑" panose="020B0503020204020204" charset="-122"/>
                  <a:cs typeface="思源黑体旧字形 Light" panose="020B0300000000000000" charset="-128"/>
                  <a:sym typeface="+mn-ea"/>
                </a:rPr>
                <a:t>公式</a:t>
              </a:r>
              <a:endParaRPr lang="zh-CN" altLang="en-US" sz="1800">
                <a:solidFill>
                  <a:schemeClr val="bg1"/>
                </a:solidFill>
                <a:latin typeface="微软雅黑" panose="020B0503020204020204" charset="-122"/>
                <a:ea typeface="微软雅黑" panose="020B0503020204020204" charset="-122"/>
                <a:cs typeface="思源黑体旧字形 Light" panose="020B0300000000000000" charset="-128"/>
                <a:sym typeface="+mn-ea"/>
              </a:endParaRPr>
            </a:p>
          </p:txBody>
        </p:sp>
      </p:grpSp>
      <p:sp>
        <p:nvSpPr>
          <p:cNvPr id="5" name="图形"/>
          <p:cNvSpPr txBox="1"/>
          <p:nvPr>
            <p:custDataLst>
              <p:tags r:id="rId7"/>
            </p:custDataLst>
          </p:nvPr>
        </p:nvSpPr>
        <p:spPr>
          <a:xfrm>
            <a:off x="4182110" y="3244850"/>
            <a:ext cx="7318375" cy="77978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运维人月费用单价法的计算公式为：信息系统运行维护费=∑运维工作量×运维人月费用单价。</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
        <p:nvSpPr>
          <p:cNvPr id="8" name="图形"/>
          <p:cNvSpPr txBox="1"/>
          <p:nvPr>
            <p:custDataLst>
              <p:tags r:id="rId8"/>
            </p:custDataLst>
          </p:nvPr>
        </p:nvSpPr>
        <p:spPr>
          <a:xfrm>
            <a:off x="850900" y="4352290"/>
            <a:ext cx="10824845" cy="77978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一般情况下，设备运维费为主的项目更适合使用比例系数法，而软件运维费为主的项目更适合运维人月费用单价法。项目单位可以根据自己项目的实际情况来选择合适的方法编制。关于上两种测算方法的详细解释可参考《指南》中的2.1章节。</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grpSp>
        <p:nvGrpSpPr>
          <p:cNvPr id="2" name="组合 1"/>
          <p:cNvGrpSpPr/>
          <p:nvPr/>
        </p:nvGrpSpPr>
        <p:grpSpPr>
          <a:xfrm>
            <a:off x="4558665" y="1969770"/>
            <a:ext cx="3032125" cy="3032125"/>
            <a:chOff x="4253589" y="832387"/>
            <a:chExt cx="3707366" cy="3707366"/>
          </a:xfrm>
        </p:grpSpPr>
        <p:grpSp>
          <p:nvGrpSpPr>
            <p:cNvPr id="3" name="组合 2"/>
            <p:cNvGrpSpPr/>
            <p:nvPr/>
          </p:nvGrpSpPr>
          <p:grpSpPr>
            <a:xfrm>
              <a:off x="4253589" y="832387"/>
              <a:ext cx="3707366" cy="3707366"/>
              <a:chOff x="4253589" y="832387"/>
              <a:chExt cx="3707366" cy="3707366"/>
            </a:xfrm>
          </p:grpSpPr>
          <p:sp>
            <p:nvSpPr>
              <p:cNvPr id="10" name="Oval 22+"/>
              <p:cNvSpPr/>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1" name="Oval 22++"/>
              <p:cNvSpPr/>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2" name="Oval 22++"/>
              <p:cNvSpPr/>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3" name="Oval 22+++"/>
              <p:cNvSpPr/>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9" name="椭圆 18"/>
              <p:cNvSpPr/>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9" name="图形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9192" y="2314153"/>
              <a:ext cx="693616" cy="693616"/>
            </a:xfrm>
            <a:prstGeom prst="rect">
              <a:avLst/>
            </a:prstGeom>
          </p:spPr>
        </p:pic>
      </p:grpSp>
      <p:sp>
        <p:nvSpPr>
          <p:cNvPr id="38" name="文本框 37"/>
          <p:cNvSpPr txBox="1"/>
          <p:nvPr>
            <p:custDataLst>
              <p:tags r:id="rId4"/>
            </p:custDataLst>
          </p:nvPr>
        </p:nvSpPr>
        <p:spPr>
          <a:xfrm>
            <a:off x="798195" y="337820"/>
            <a:ext cx="10277475" cy="92202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十三：运维人员“其他工作内容”包括哪些？作为其人月费用计费参考的“人力资源报告”在哪里可查询到？</a:t>
            </a:r>
            <a:endParaRPr lang="zh-CN" altLang="en-US" b="1">
              <a:latin typeface="微软雅黑" panose="020B0503020204020204" charset="-122"/>
              <a:ea typeface="微软雅黑" panose="020B0503020204020204" charset="-122"/>
            </a:endParaRPr>
          </a:p>
        </p:txBody>
      </p:sp>
      <p:sp>
        <p:nvSpPr>
          <p:cNvPr id="42" name="图形"/>
          <p:cNvSpPr txBox="1"/>
          <p:nvPr>
            <p:custDataLst>
              <p:tags r:id="rId5"/>
            </p:custDataLst>
          </p:nvPr>
        </p:nvSpPr>
        <p:spPr>
          <a:xfrm>
            <a:off x="850900" y="2489200"/>
            <a:ext cx="3707765" cy="112395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信息系统运行维护费中，运维人员“其他工作内容”指系统运行维护工作之外的其他辅助性工作，如客服、资料整理等。</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
        <p:nvSpPr>
          <p:cNvPr id="45" name="图形"/>
          <p:cNvSpPr txBox="1"/>
          <p:nvPr>
            <p:custDataLst>
              <p:tags r:id="rId6"/>
            </p:custDataLst>
          </p:nvPr>
        </p:nvSpPr>
        <p:spPr>
          <a:xfrm>
            <a:off x="7967980" y="2530475"/>
            <a:ext cx="3707765" cy="181292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这些其他工作的人月费用可参考人社部门最新的人力资源报告中“分职业工资价位”的50%分位数结合管理费、利润、税费等综合计取。人社部门最新的人力资源报告在当地“人力资源社保局官网”即可查询。</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十四：软件升级、改造项目如何编制预算？可否按运维费申报？</a:t>
            </a:r>
            <a:endParaRPr lang="zh-CN" altLang="en-US" b="1">
              <a:latin typeface="微软雅黑" panose="020B0503020204020204" charset="-122"/>
              <a:ea typeface="微软雅黑" panose="020B0503020204020204" charset="-122"/>
            </a:endParaRPr>
          </a:p>
        </p:txBody>
      </p:sp>
      <p:sp>
        <p:nvSpPr>
          <p:cNvPr id="14" name="图形"/>
          <p:cNvSpPr txBox="1"/>
          <p:nvPr>
            <p:custDataLst>
              <p:tags r:id="rId4"/>
            </p:custDataLst>
          </p:nvPr>
        </p:nvSpPr>
        <p:spPr>
          <a:xfrm>
            <a:off x="4767580" y="2486025"/>
            <a:ext cx="6790055" cy="112395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软件升级改造项目与软件运维项目分属不同性质，使用不同方法和标准编制预算费用。软件升级、改造需按定制软件开发费标准进行预算编制；运维费则按照信息系统运行维护费、租赁费、其他服务费标准，使用比例系数法和运维人月费用单价法编制预算。</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grpSp>
        <p:nvGrpSpPr>
          <p:cNvPr id="5" name="组合 4"/>
          <p:cNvGrpSpPr/>
          <p:nvPr/>
        </p:nvGrpSpPr>
        <p:grpSpPr>
          <a:xfrm>
            <a:off x="798195" y="1925320"/>
            <a:ext cx="3031490" cy="3031490"/>
            <a:chOff x="1257" y="4333"/>
            <a:chExt cx="4774" cy="4774"/>
          </a:xfrm>
        </p:grpSpPr>
        <p:grpSp>
          <p:nvGrpSpPr>
            <p:cNvPr id="8" name="组合 7"/>
            <p:cNvGrpSpPr/>
            <p:nvPr/>
          </p:nvGrpSpPr>
          <p:grpSpPr>
            <a:xfrm rot="0">
              <a:off x="1257" y="4333"/>
              <a:ext cx="4775" cy="4775"/>
              <a:chOff x="4253589" y="832387"/>
              <a:chExt cx="3707366" cy="3707366"/>
            </a:xfrm>
          </p:grpSpPr>
          <p:sp>
            <p:nvSpPr>
              <p:cNvPr id="15" name="Oval 22+"/>
              <p:cNvSpPr/>
              <p:nvPr>
                <p:custDataLst>
                  <p:tags r:id="rId5"/>
                </p:custDataLst>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6" name="Oval 22++"/>
              <p:cNvSpPr/>
              <p:nvPr>
                <p:custDataLst>
                  <p:tags r:id="rId6"/>
                </p:custDataLst>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7" name="Oval 22++"/>
              <p:cNvSpPr/>
              <p:nvPr>
                <p:custDataLst>
                  <p:tags r:id="rId7"/>
                </p:custDataLst>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8" name="Oval 22+++"/>
              <p:cNvSpPr/>
              <p:nvPr>
                <p:custDataLst>
                  <p:tags r:id="rId8"/>
                </p:custDataLst>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20" name="椭圆 19"/>
              <p:cNvSpPr/>
              <p:nvPr>
                <p:custDataLst>
                  <p:tags r:id="rId9"/>
                </p:custDataLst>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21" name="图形 8"/>
            <p:cNvPicPr>
              <a:picLocks noChangeAspect="1"/>
            </p:cNvPicPr>
            <p:nvPr>
              <p:custDataLst>
                <p:tags r:id="rId10"/>
              </p:custDataLst>
            </p:nvPr>
          </p:nvPicPr>
          <p:blipFill>
            <a:blip r:embed="rId11">
              <a:extLst>
                <a:ext uri="{28A0092B-C50C-407E-A947-70E740481C1C}">
                  <a14:useLocalDpi xmlns:a14="http://schemas.microsoft.com/office/drawing/2010/main" val="0"/>
                </a:ext>
              </a:extLst>
            </a:blip>
            <a:stretch>
              <a:fillRect/>
            </a:stretch>
          </p:blipFill>
          <p:spPr>
            <a:xfrm>
              <a:off x="3198" y="6321"/>
              <a:ext cx="893" cy="893"/>
            </a:xfrm>
            <a:prstGeom prst="rect">
              <a:avLst/>
            </a:prstGeom>
          </p:spPr>
        </p:pic>
      </p:grpSp>
      <p:sp>
        <p:nvSpPr>
          <p:cNvPr id="2" name="图形"/>
          <p:cNvSpPr txBox="1"/>
          <p:nvPr>
            <p:custDataLst>
              <p:tags r:id="rId12"/>
            </p:custDataLst>
          </p:nvPr>
        </p:nvSpPr>
        <p:spPr>
          <a:xfrm>
            <a:off x="4767580" y="3716655"/>
            <a:ext cx="6790055" cy="77978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因此，如果申报软件升级、改造项目，需另行立项，按定制软件开发项目进行预算编制。</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sym typeface="+mn-ea"/>
              </a:rPr>
              <a:t>问题十五：几个需要注意的点：</a:t>
            </a:r>
            <a:endParaRPr lang="zh-CN" altLang="en-US" b="1">
              <a:latin typeface="微软雅黑" panose="020B0503020204020204" charset="-122"/>
              <a:ea typeface="微软雅黑" panose="020B0503020204020204" charset="-122"/>
            </a:endParaRPr>
          </a:p>
        </p:txBody>
      </p:sp>
      <p:grpSp>
        <p:nvGrpSpPr>
          <p:cNvPr id="2" name="212045"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4"/>
            </p:custDataLst>
          </p:nvPr>
        </p:nvGrpSpPr>
        <p:grpSpPr>
          <a:xfrm>
            <a:off x="538454" y="1594270"/>
            <a:ext cx="10982034" cy="3996454"/>
            <a:chOff x="536866" y="1464267"/>
            <a:chExt cx="10982034" cy="3996454"/>
          </a:xfrm>
        </p:grpSpPr>
        <p:sp>
          <p:nvSpPr>
            <p:cNvPr id="11" name="îŝļíḓé"/>
            <p:cNvSpPr/>
            <p:nvPr>
              <p:custDataLst>
                <p:tags r:id="rId5"/>
              </p:custDataLst>
            </p:nvPr>
          </p:nvSpPr>
          <p:spPr>
            <a:xfrm>
              <a:off x="6401490" y="3680227"/>
              <a:ext cx="809127" cy="1780494"/>
            </a:xfrm>
            <a:custGeom>
              <a:avLst/>
              <a:gdLst/>
              <a:ahLst/>
              <a:cxnLst/>
              <a:rect l="0" t="0" r="0" b="0"/>
              <a:pathLst>
                <a:path w="10029" h="10000" extrusionOk="0">
                  <a:moveTo>
                    <a:pt x="10000" y="0"/>
                  </a:moveTo>
                  <a:cubicBezTo>
                    <a:pt x="10010" y="3333"/>
                    <a:pt x="10019" y="6667"/>
                    <a:pt x="10029" y="10000"/>
                  </a:cubicBezTo>
                  <a:lnTo>
                    <a:pt x="0" y="10000"/>
                  </a:lnTo>
                  <a:lnTo>
                    <a:pt x="0" y="4781"/>
                  </a:lnTo>
                  <a:lnTo>
                    <a:pt x="10000" y="0"/>
                  </a:lnTo>
                  <a:close/>
                </a:path>
              </a:pathLst>
            </a:custGeom>
            <a:solidFill>
              <a:srgbClr val="FFFFFF">
                <a:lumMod val="85000"/>
              </a:srgbClr>
            </a:solidFill>
            <a:ln>
              <a:noFill/>
            </a:ln>
          </p:spPr>
          <p:txBody>
            <a:bodyPr spcFirstLastPara="1" wrap="square" lIns="91440" tIns="45720" rIns="91440" bIns="45720" anchor="b" anchorCtr="0">
              <a:normAutofit fontScale="25000" lnSpcReduction="20000"/>
            </a:bodyPr>
            <a:lstStyle/>
            <a:p>
              <a:pPr algn="ctr">
                <a:defRPr/>
              </a:pPr>
              <a:endParaRPr sz="11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12" name="iṧľïďè"/>
            <p:cNvSpPr/>
            <p:nvPr>
              <p:custDataLst>
                <p:tags r:id="rId6"/>
              </p:custDataLst>
            </p:nvPr>
          </p:nvSpPr>
          <p:spPr>
            <a:xfrm>
              <a:off x="6229006" y="4531528"/>
              <a:ext cx="172487" cy="356099"/>
            </a:xfrm>
            <a:custGeom>
              <a:avLst/>
              <a:gdLst/>
              <a:ahLst/>
              <a:cxnLst/>
              <a:rect l="0" t="0" r="0" b="0"/>
              <a:pathLst>
                <a:path w="31" h="64" extrusionOk="0">
                  <a:moveTo>
                    <a:pt x="31" y="64"/>
                  </a:moveTo>
                  <a:lnTo>
                    <a:pt x="0" y="31"/>
                  </a:lnTo>
                  <a:lnTo>
                    <a:pt x="31" y="0"/>
                  </a:lnTo>
                  <a:lnTo>
                    <a:pt x="31" y="64"/>
                  </a:lnTo>
                  <a:close/>
                </a:path>
              </a:pathLst>
            </a:custGeom>
            <a:solidFill>
              <a:srgbClr val="000000">
                <a:lumMod val="75000"/>
                <a:lumOff val="25000"/>
              </a:srgbClr>
            </a:solidFill>
            <a:ln>
              <a:noFill/>
            </a:ln>
          </p:spPr>
          <p:txBody>
            <a:bodyPr spcFirstLastPara="1" wrap="square" lIns="91440" tIns="45720" rIns="91440" bIns="45720" anchor="t" anchorCtr="0">
              <a:normAutofit fontScale="25000" lnSpcReduction="20000"/>
            </a:bodyPr>
            <a:lstStyle/>
            <a:p>
              <a:pPr>
                <a:defRPr/>
              </a:pPr>
              <a:endParaRPr sz="16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13" name="îśľíḍê"/>
            <p:cNvSpPr/>
            <p:nvPr>
              <p:custDataLst>
                <p:tags r:id="rId7"/>
              </p:custDataLst>
            </p:nvPr>
          </p:nvSpPr>
          <p:spPr>
            <a:xfrm>
              <a:off x="6229006" y="2589675"/>
              <a:ext cx="1585754" cy="2114336"/>
            </a:xfrm>
            <a:custGeom>
              <a:avLst/>
              <a:gdLst/>
              <a:ahLst/>
              <a:cxnLst/>
              <a:rect l="0" t="0" r="0" b="0"/>
              <a:pathLst>
                <a:path w="285" h="380" extrusionOk="0">
                  <a:moveTo>
                    <a:pt x="0" y="380"/>
                  </a:moveTo>
                  <a:lnTo>
                    <a:pt x="0" y="175"/>
                  </a:lnTo>
                  <a:lnTo>
                    <a:pt x="140" y="38"/>
                  </a:lnTo>
                  <a:lnTo>
                    <a:pt x="95" y="0"/>
                  </a:lnTo>
                  <a:lnTo>
                    <a:pt x="285" y="0"/>
                  </a:lnTo>
                  <a:lnTo>
                    <a:pt x="285" y="179"/>
                  </a:lnTo>
                  <a:lnTo>
                    <a:pt x="237" y="134"/>
                  </a:lnTo>
                  <a:lnTo>
                    <a:pt x="0" y="380"/>
                  </a:lnTo>
                  <a:close/>
                </a:path>
              </a:pathLst>
            </a:custGeom>
            <a:gradFill>
              <a:gsLst>
                <a:gs pos="15000">
                  <a:srgbClr val="E98871"/>
                </a:gs>
                <a:gs pos="65000">
                  <a:srgbClr val="E72525"/>
                </a:gs>
              </a:gsLst>
              <a:lin ang="2700000" scaled="1"/>
            </a:gradFill>
            <a:ln>
              <a:noFill/>
            </a:ln>
          </p:spPr>
          <p:txBody>
            <a:bodyPr spcFirstLastPara="1" wrap="square" lIns="91440" tIns="45720" rIns="91440" bIns="45720" anchor="t" anchorCtr="0">
              <a:normAutofit fontScale="25000" lnSpcReduction="20000"/>
            </a:bodyPr>
            <a:lstStyle/>
            <a:p>
              <a:pPr>
                <a:defRPr/>
              </a:pPr>
              <a:endParaRPr sz="16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19" name="íṧļîďé"/>
            <p:cNvSpPr/>
            <p:nvPr>
              <p:custDataLst>
                <p:tags r:id="rId8"/>
              </p:custDataLst>
            </p:nvPr>
          </p:nvSpPr>
          <p:spPr>
            <a:xfrm>
              <a:off x="10088939" y="2510307"/>
              <a:ext cx="862429" cy="2392538"/>
            </a:xfrm>
            <a:custGeom>
              <a:avLst/>
              <a:gdLst/>
              <a:ahLst/>
              <a:cxnLst/>
              <a:rect l="0" t="0" r="0" b="0"/>
              <a:pathLst>
                <a:path w="10000" h="10000" extrusionOk="0">
                  <a:moveTo>
                    <a:pt x="10000" y="0"/>
                  </a:moveTo>
                  <a:cubicBezTo>
                    <a:pt x="9997" y="3333"/>
                    <a:pt x="9994" y="6667"/>
                    <a:pt x="9991" y="10000"/>
                  </a:cubicBezTo>
                  <a:lnTo>
                    <a:pt x="0" y="10000"/>
                  </a:lnTo>
                  <a:lnTo>
                    <a:pt x="0" y="3721"/>
                  </a:lnTo>
                  <a:lnTo>
                    <a:pt x="10000" y="0"/>
                  </a:lnTo>
                  <a:close/>
                </a:path>
              </a:pathLst>
            </a:custGeom>
            <a:solidFill>
              <a:srgbClr val="FFFFFF">
                <a:lumMod val="85000"/>
              </a:srgbClr>
            </a:solidFill>
            <a:ln>
              <a:noFill/>
            </a:ln>
          </p:spPr>
          <p:txBody>
            <a:bodyPr spcFirstLastPara="1" wrap="square" lIns="91440" tIns="45720" rIns="91440" bIns="45720" anchor="b" anchorCtr="0">
              <a:normAutofit fontScale="25000" lnSpcReduction="20000"/>
            </a:bodyPr>
            <a:lstStyle/>
            <a:p>
              <a:pPr algn="ctr">
                <a:defRPr/>
              </a:pPr>
              <a:endParaRPr sz="11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22" name="iṡļíďê"/>
            <p:cNvSpPr/>
            <p:nvPr>
              <p:custDataLst>
                <p:tags r:id="rId9"/>
              </p:custDataLst>
            </p:nvPr>
          </p:nvSpPr>
          <p:spPr>
            <a:xfrm>
              <a:off x="9933146" y="3400553"/>
              <a:ext cx="155793" cy="361665"/>
            </a:xfrm>
            <a:custGeom>
              <a:avLst/>
              <a:gdLst/>
              <a:ahLst/>
              <a:cxnLst/>
              <a:rect l="0" t="0" r="0" b="0"/>
              <a:pathLst>
                <a:path w="28" h="65" extrusionOk="0">
                  <a:moveTo>
                    <a:pt x="28" y="65"/>
                  </a:moveTo>
                  <a:lnTo>
                    <a:pt x="0" y="31"/>
                  </a:lnTo>
                  <a:lnTo>
                    <a:pt x="28" y="0"/>
                  </a:lnTo>
                  <a:lnTo>
                    <a:pt x="28" y="65"/>
                  </a:lnTo>
                  <a:close/>
                </a:path>
              </a:pathLst>
            </a:custGeom>
            <a:solidFill>
              <a:srgbClr val="000000">
                <a:lumMod val="75000"/>
                <a:lumOff val="25000"/>
              </a:srgbClr>
            </a:solidFill>
            <a:ln>
              <a:noFill/>
            </a:ln>
          </p:spPr>
          <p:txBody>
            <a:bodyPr spcFirstLastPara="1" wrap="square" lIns="91440" tIns="45720" rIns="91440" bIns="45720" anchor="t" anchorCtr="0">
              <a:normAutofit fontScale="25000" lnSpcReduction="20000"/>
            </a:bodyPr>
            <a:lstStyle/>
            <a:p>
              <a:pPr>
                <a:defRPr/>
              </a:pPr>
              <a:endParaRPr sz="16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23" name="íṣļíďe"/>
            <p:cNvSpPr/>
            <p:nvPr>
              <p:custDataLst>
                <p:tags r:id="rId10"/>
              </p:custDataLst>
            </p:nvPr>
          </p:nvSpPr>
          <p:spPr>
            <a:xfrm>
              <a:off x="9933146" y="1464267"/>
              <a:ext cx="1585754" cy="2108773"/>
            </a:xfrm>
            <a:custGeom>
              <a:avLst/>
              <a:gdLst/>
              <a:ahLst/>
              <a:cxnLst/>
              <a:rect l="0" t="0" r="0" b="0"/>
              <a:pathLst>
                <a:path w="285" h="379" extrusionOk="0">
                  <a:moveTo>
                    <a:pt x="0" y="379"/>
                  </a:moveTo>
                  <a:lnTo>
                    <a:pt x="0" y="174"/>
                  </a:lnTo>
                  <a:lnTo>
                    <a:pt x="140" y="40"/>
                  </a:lnTo>
                  <a:lnTo>
                    <a:pt x="95" y="0"/>
                  </a:lnTo>
                  <a:lnTo>
                    <a:pt x="285" y="0"/>
                  </a:lnTo>
                  <a:lnTo>
                    <a:pt x="285" y="181"/>
                  </a:lnTo>
                  <a:lnTo>
                    <a:pt x="235" y="133"/>
                  </a:lnTo>
                  <a:lnTo>
                    <a:pt x="0" y="379"/>
                  </a:lnTo>
                  <a:close/>
                </a:path>
              </a:pathLst>
            </a:custGeom>
            <a:gradFill>
              <a:gsLst>
                <a:gs pos="15000">
                  <a:srgbClr val="E98871"/>
                </a:gs>
                <a:gs pos="65000">
                  <a:srgbClr val="E72525"/>
                </a:gs>
              </a:gsLst>
              <a:lin ang="2700000" scaled="1"/>
            </a:gradFill>
            <a:ln>
              <a:noFill/>
            </a:ln>
          </p:spPr>
          <p:txBody>
            <a:bodyPr spcFirstLastPara="1" wrap="square" lIns="91440" tIns="45720" rIns="91440" bIns="45720" anchor="t" anchorCtr="0">
              <a:normAutofit fontScale="25000" lnSpcReduction="20000"/>
            </a:bodyPr>
            <a:lstStyle/>
            <a:p>
              <a:pPr>
                <a:defRPr/>
              </a:pPr>
              <a:endParaRPr sz="16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cxnSp>
          <p:nvCxnSpPr>
            <p:cNvPr id="24" name="直接连接符 23"/>
            <p:cNvCxnSpPr/>
            <p:nvPr>
              <p:custDataLst>
                <p:tags r:id="rId11"/>
              </p:custDataLst>
            </p:nvPr>
          </p:nvCxnSpPr>
          <p:spPr>
            <a:xfrm flipH="1">
              <a:off x="669925" y="2414726"/>
              <a:ext cx="9263221" cy="0"/>
            </a:xfrm>
            <a:prstGeom prst="line">
              <a:avLst/>
            </a:prstGeom>
            <a:noFill/>
            <a:ln w="3175" cap="rnd" cmpd="sng" algn="ctr">
              <a:solidFill>
                <a:srgbClr val="FFFFFF">
                  <a:lumMod val="75000"/>
                </a:srgbClr>
              </a:solidFill>
              <a:prstDash val="solid"/>
              <a:round/>
            </a:ln>
            <a:effectLst/>
          </p:spPr>
        </p:cxnSp>
        <p:cxnSp>
          <p:nvCxnSpPr>
            <p:cNvPr id="25" name="直接连接符 24"/>
            <p:cNvCxnSpPr/>
            <p:nvPr>
              <p:custDataLst>
                <p:tags r:id="rId12"/>
              </p:custDataLst>
            </p:nvPr>
          </p:nvCxnSpPr>
          <p:spPr>
            <a:xfrm flipH="1">
              <a:off x="536866" y="4720575"/>
              <a:ext cx="5693410" cy="0"/>
            </a:xfrm>
            <a:prstGeom prst="line">
              <a:avLst/>
            </a:prstGeom>
            <a:noFill/>
            <a:ln w="3175" cap="rnd" cmpd="sng" algn="ctr">
              <a:solidFill>
                <a:srgbClr val="FFFFFF">
                  <a:lumMod val="75000"/>
                </a:srgbClr>
              </a:solidFill>
              <a:prstDash val="solid"/>
              <a:round/>
            </a:ln>
            <a:effectLst/>
          </p:spPr>
        </p:cxnSp>
        <p:sp>
          <p:nvSpPr>
            <p:cNvPr id="33" name="i$ľíḍé"/>
            <p:cNvSpPr/>
            <p:nvPr>
              <p:custDataLst>
                <p:tags r:id="rId13"/>
              </p:custDataLst>
            </p:nvPr>
          </p:nvSpPr>
          <p:spPr bwMode="auto">
            <a:xfrm>
              <a:off x="670216" y="1608412"/>
              <a:ext cx="6684645"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defTabSz="457200">
                <a:lnSpc>
                  <a:spcPct val="150000"/>
                </a:lnSpc>
                <a:defRPr/>
              </a:pPr>
              <a:r>
                <a:rPr lang="zh-CN" altLang="en-US" sz="1400" kern="0" dirty="0">
                  <a:solidFill>
                    <a:prstClr val="black">
                      <a:lumMod val="65000"/>
                      <a:lumOff val="35000"/>
                    </a:prstClr>
                  </a:solidFill>
                  <a:latin typeface="微软雅黑" panose="020B0503020204020204" charset="-122"/>
                  <a:ea typeface="微软雅黑" panose="020B0503020204020204" charset="-122"/>
                  <a:sym typeface="+mn-ea"/>
                </a:rPr>
                <a:t>项目中的不可预见费与预备费不可重复计取，即：批复概算中已包含预备费的项目，预算编制阶段不再另行计取不可预见费。</a:t>
              </a:r>
              <a:endParaRPr lang="zh-CN" altLang="en-US" sz="1400" kern="0" dirty="0">
                <a:solidFill>
                  <a:prstClr val="black">
                    <a:lumMod val="65000"/>
                    <a:lumOff val="35000"/>
                  </a:prstClr>
                </a:solidFill>
                <a:latin typeface="微软雅黑" panose="020B0503020204020204" charset="-122"/>
                <a:ea typeface="微软雅黑" panose="020B0503020204020204" charset="-122"/>
              </a:endParaRPr>
            </a:p>
          </p:txBody>
        </p:sp>
        <p:sp>
          <p:nvSpPr>
            <p:cNvPr id="31" name="íslïḓê"/>
            <p:cNvSpPr/>
            <p:nvPr>
              <p:custDataLst>
                <p:tags r:id="rId14"/>
              </p:custDataLst>
            </p:nvPr>
          </p:nvSpPr>
          <p:spPr bwMode="auto">
            <a:xfrm>
              <a:off x="673100" y="3047322"/>
              <a:ext cx="5227320" cy="1484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defTabSz="457200">
                <a:lnSpc>
                  <a:spcPct val="150000"/>
                </a:lnSpc>
                <a:defRPr/>
              </a:pPr>
              <a:r>
                <a:rPr lang="zh-CN" altLang="en-US" sz="1400" kern="0" dirty="0">
                  <a:latin typeface="微软雅黑" panose="020B0503020204020204" charset="-122"/>
                  <a:ea typeface="微软雅黑" panose="020B0503020204020204" charset="-122"/>
                  <a:sym typeface="+mn-ea"/>
                </a:rPr>
                <a:t>使用比例系数法申报运维费时，需根据服务等级确认运维等级调整系数，具体的系数确认方法可以参考《指南》中章节2.1 中的表10。</a:t>
              </a:r>
              <a:endParaRPr lang="zh-CN" altLang="en-US" sz="1400" kern="0" dirty="0">
                <a:solidFill>
                  <a:prstClr val="black">
                    <a:lumMod val="65000"/>
                    <a:lumOff val="35000"/>
                  </a:prstClr>
                </a:solidFill>
                <a:latin typeface="微软雅黑" panose="020B0503020204020204" charset="-122"/>
                <a:ea typeface="微软雅黑" panose="020B0503020204020204" charset="-122"/>
              </a:endParaRPr>
            </a:p>
          </p:txBody>
        </p:sp>
        <p:sp>
          <p:nvSpPr>
            <p:cNvPr id="39" name="iṥḻíďê"/>
            <p:cNvSpPr/>
            <p:nvPr>
              <p:custDataLst>
                <p:tags r:id="rId15"/>
              </p:custDataLst>
            </p:nvPr>
          </p:nvSpPr>
          <p:spPr>
            <a:xfrm>
              <a:off x="10256298" y="4441180"/>
              <a:ext cx="527710" cy="461665"/>
            </a:xfrm>
            <a:prstGeom prst="rect">
              <a:avLst/>
            </a:prstGeom>
          </p:spPr>
          <p:txBody>
            <a:bodyPr wrap="square" lIns="91440" tIns="45720" rIns="91440" bIns="45720">
              <a:normAutofit fontScale="92500"/>
            </a:bodyPr>
            <a:lstStyle/>
            <a:p>
              <a:pPr algn="ctr" defTabSz="913765">
                <a:defRPr/>
              </a:pPr>
              <a:r>
                <a:rPr lang="en-US" altLang="zh-CN" sz="2400" b="1" kern="0" dirty="0">
                  <a:solidFill>
                    <a:prstClr val="black">
                      <a:lumMod val="65000"/>
                      <a:lumOff val="35000"/>
                    </a:prstClr>
                  </a:solidFill>
                  <a:latin typeface="思源宋体 CN" panose="02020900000000000000" pitchFamily="18" charset="-122"/>
                  <a:ea typeface="思源宋体 CN" panose="02020900000000000000" pitchFamily="18" charset="-122"/>
                </a:rPr>
                <a:t>01</a:t>
              </a:r>
              <a:endParaRPr lang="en-US" altLang="zh-CN" sz="2400" b="1"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40" name="îṩḻîḋê"/>
            <p:cNvSpPr/>
            <p:nvPr>
              <p:custDataLst>
                <p:tags r:id="rId16"/>
              </p:custDataLst>
            </p:nvPr>
          </p:nvSpPr>
          <p:spPr>
            <a:xfrm>
              <a:off x="6542198" y="4999056"/>
              <a:ext cx="527710" cy="461665"/>
            </a:xfrm>
            <a:prstGeom prst="rect">
              <a:avLst/>
            </a:prstGeom>
          </p:spPr>
          <p:txBody>
            <a:bodyPr wrap="square" lIns="91440" tIns="45720" rIns="91440" bIns="45720">
              <a:normAutofit fontScale="92500"/>
            </a:bodyPr>
            <a:lstStyle/>
            <a:p>
              <a:pPr algn="ctr" defTabSz="913765">
                <a:defRPr/>
              </a:pPr>
              <a:r>
                <a:rPr lang="en-US" altLang="zh-CN" sz="2400" b="1" kern="0" dirty="0">
                  <a:solidFill>
                    <a:prstClr val="black">
                      <a:lumMod val="65000"/>
                      <a:lumOff val="35000"/>
                    </a:prstClr>
                  </a:solidFill>
                  <a:latin typeface="思源宋体 CN" panose="02020900000000000000" pitchFamily="18" charset="-122"/>
                  <a:ea typeface="思源宋体 CN" panose="02020900000000000000" pitchFamily="18" charset="-122"/>
                </a:rPr>
                <a:t>02</a:t>
              </a:r>
              <a:endParaRPr lang="en-US" altLang="zh-CN" sz="2400" b="1"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42" name="îṧḷiďe"/>
            <p:cNvSpPr/>
            <p:nvPr>
              <p:custDataLst>
                <p:tags r:id="rId17"/>
              </p:custDataLst>
            </p:nvPr>
          </p:nvSpPr>
          <p:spPr bwMode="auto">
            <a:xfrm>
              <a:off x="6801740" y="3147110"/>
              <a:ext cx="440286" cy="385404"/>
            </a:xfrm>
            <a:custGeom>
              <a:avLst/>
              <a:gdLst>
                <a:gd name="T0" fmla="*/ 215 w 406"/>
                <a:gd name="T1" fmla="*/ 162 h 356"/>
                <a:gd name="T2" fmla="*/ 157 w 406"/>
                <a:gd name="T3" fmla="*/ 102 h 356"/>
                <a:gd name="T4" fmla="*/ 19 w 406"/>
                <a:gd name="T5" fmla="*/ 242 h 356"/>
                <a:gd name="T6" fmla="*/ 0 w 406"/>
                <a:gd name="T7" fmla="*/ 224 h 356"/>
                <a:gd name="T8" fmla="*/ 157 w 406"/>
                <a:gd name="T9" fmla="*/ 64 h 356"/>
                <a:gd name="T10" fmla="*/ 216 w 406"/>
                <a:gd name="T11" fmla="*/ 124 h 356"/>
                <a:gd name="T12" fmla="*/ 315 w 406"/>
                <a:gd name="T13" fmla="*/ 28 h 356"/>
                <a:gd name="T14" fmla="*/ 287 w 406"/>
                <a:gd name="T15" fmla="*/ 0 h 356"/>
                <a:gd name="T16" fmla="*/ 362 w 406"/>
                <a:gd name="T17" fmla="*/ 0 h 356"/>
                <a:gd name="T18" fmla="*/ 362 w 406"/>
                <a:gd name="T19" fmla="*/ 74 h 356"/>
                <a:gd name="T20" fmla="*/ 334 w 406"/>
                <a:gd name="T21" fmla="*/ 47 h 356"/>
                <a:gd name="T22" fmla="*/ 215 w 406"/>
                <a:gd name="T23" fmla="*/ 162 h 356"/>
                <a:gd name="T24" fmla="*/ 66 w 406"/>
                <a:gd name="T25" fmla="*/ 356 h 356"/>
                <a:gd name="T26" fmla="*/ 156 w 406"/>
                <a:gd name="T27" fmla="*/ 356 h 356"/>
                <a:gd name="T28" fmla="*/ 156 w 406"/>
                <a:gd name="T29" fmla="*/ 230 h 356"/>
                <a:gd name="T30" fmla="*/ 66 w 406"/>
                <a:gd name="T31" fmla="*/ 230 h 356"/>
                <a:gd name="T32" fmla="*/ 66 w 406"/>
                <a:gd name="T33" fmla="*/ 356 h 356"/>
                <a:gd name="T34" fmla="*/ 191 w 406"/>
                <a:gd name="T35" fmla="*/ 356 h 356"/>
                <a:gd name="T36" fmla="*/ 281 w 406"/>
                <a:gd name="T37" fmla="*/ 356 h 356"/>
                <a:gd name="T38" fmla="*/ 281 w 406"/>
                <a:gd name="T39" fmla="*/ 190 h 356"/>
                <a:gd name="T40" fmla="*/ 191 w 406"/>
                <a:gd name="T41" fmla="*/ 190 h 356"/>
                <a:gd name="T42" fmla="*/ 191 w 406"/>
                <a:gd name="T43" fmla="*/ 356 h 356"/>
                <a:gd name="T44" fmla="*/ 316 w 406"/>
                <a:gd name="T45" fmla="*/ 106 h 356"/>
                <a:gd name="T46" fmla="*/ 316 w 406"/>
                <a:gd name="T47" fmla="*/ 356 h 356"/>
                <a:gd name="T48" fmla="*/ 406 w 406"/>
                <a:gd name="T49" fmla="*/ 356 h 356"/>
                <a:gd name="T50" fmla="*/ 406 w 406"/>
                <a:gd name="T51" fmla="*/ 106 h 356"/>
                <a:gd name="T52" fmla="*/ 316 w 406"/>
                <a:gd name="T53" fmla="*/ 106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6" h="356">
                  <a:moveTo>
                    <a:pt x="215" y="162"/>
                  </a:moveTo>
                  <a:lnTo>
                    <a:pt x="157" y="102"/>
                  </a:lnTo>
                  <a:lnTo>
                    <a:pt x="19" y="242"/>
                  </a:lnTo>
                  <a:lnTo>
                    <a:pt x="0" y="224"/>
                  </a:lnTo>
                  <a:lnTo>
                    <a:pt x="157" y="64"/>
                  </a:lnTo>
                  <a:lnTo>
                    <a:pt x="216" y="124"/>
                  </a:lnTo>
                  <a:lnTo>
                    <a:pt x="315" y="28"/>
                  </a:lnTo>
                  <a:lnTo>
                    <a:pt x="287" y="0"/>
                  </a:lnTo>
                  <a:lnTo>
                    <a:pt x="362" y="0"/>
                  </a:lnTo>
                  <a:lnTo>
                    <a:pt x="362" y="74"/>
                  </a:lnTo>
                  <a:lnTo>
                    <a:pt x="334" y="47"/>
                  </a:lnTo>
                  <a:lnTo>
                    <a:pt x="215" y="162"/>
                  </a:lnTo>
                  <a:close/>
                  <a:moveTo>
                    <a:pt x="66" y="356"/>
                  </a:moveTo>
                  <a:lnTo>
                    <a:pt x="156" y="356"/>
                  </a:lnTo>
                  <a:lnTo>
                    <a:pt x="156" y="230"/>
                  </a:lnTo>
                  <a:lnTo>
                    <a:pt x="66" y="230"/>
                  </a:lnTo>
                  <a:lnTo>
                    <a:pt x="66" y="356"/>
                  </a:lnTo>
                  <a:close/>
                  <a:moveTo>
                    <a:pt x="191" y="356"/>
                  </a:moveTo>
                  <a:lnTo>
                    <a:pt x="281" y="356"/>
                  </a:lnTo>
                  <a:lnTo>
                    <a:pt x="281" y="190"/>
                  </a:lnTo>
                  <a:lnTo>
                    <a:pt x="191" y="190"/>
                  </a:lnTo>
                  <a:lnTo>
                    <a:pt x="191" y="356"/>
                  </a:lnTo>
                  <a:close/>
                  <a:moveTo>
                    <a:pt x="316" y="106"/>
                  </a:moveTo>
                  <a:lnTo>
                    <a:pt x="316" y="356"/>
                  </a:lnTo>
                  <a:lnTo>
                    <a:pt x="406" y="356"/>
                  </a:lnTo>
                  <a:lnTo>
                    <a:pt x="406" y="106"/>
                  </a:lnTo>
                  <a:lnTo>
                    <a:pt x="316" y="106"/>
                  </a:lnTo>
                  <a:close/>
                </a:path>
              </a:pathLst>
            </a:custGeom>
            <a:solidFill>
              <a:srgbClr val="FFFFFF"/>
            </a:solidFill>
            <a:ln>
              <a:noFill/>
            </a:ln>
          </p:spPr>
          <p:txBody>
            <a:bodyPr/>
            <a:lstStyle/>
            <a:p>
              <a:pPr>
                <a:defRPr/>
              </a:pPr>
              <a:endParaRPr lang="zh-CN" altLang="en-US"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43" name="ïşḷiḋê"/>
            <p:cNvSpPr/>
            <p:nvPr>
              <p:custDataLst>
                <p:tags r:id="rId18"/>
              </p:custDataLst>
            </p:nvPr>
          </p:nvSpPr>
          <p:spPr bwMode="auto">
            <a:xfrm>
              <a:off x="10505879" y="2013104"/>
              <a:ext cx="440288" cy="397036"/>
            </a:xfrm>
            <a:custGeom>
              <a:avLst/>
              <a:gdLst>
                <a:gd name="connsiteX0" fmla="*/ 521432 w 608344"/>
                <a:gd name="connsiteY0" fmla="*/ 370453 h 548582"/>
                <a:gd name="connsiteX1" fmla="*/ 465737 w 608344"/>
                <a:gd name="connsiteY1" fmla="*/ 425787 h 548582"/>
                <a:gd name="connsiteX2" fmla="*/ 442491 w 608344"/>
                <a:gd name="connsiteY2" fmla="*/ 402479 h 548582"/>
                <a:gd name="connsiteX3" fmla="*/ 418201 w 608344"/>
                <a:gd name="connsiteY3" fmla="*/ 426545 h 548582"/>
                <a:gd name="connsiteX4" fmla="*/ 441447 w 608344"/>
                <a:gd name="connsiteY4" fmla="*/ 449948 h 548582"/>
                <a:gd name="connsiteX5" fmla="*/ 465642 w 608344"/>
                <a:gd name="connsiteY5" fmla="*/ 474204 h 548582"/>
                <a:gd name="connsiteX6" fmla="*/ 489932 w 608344"/>
                <a:gd name="connsiteY6" fmla="*/ 450043 h 548582"/>
                <a:gd name="connsiteX7" fmla="*/ 545532 w 608344"/>
                <a:gd name="connsiteY7" fmla="*/ 394709 h 548582"/>
                <a:gd name="connsiteX8" fmla="*/ 481962 w 608344"/>
                <a:gd name="connsiteY8" fmla="*/ 296170 h 548582"/>
                <a:gd name="connsiteX9" fmla="*/ 608344 w 608344"/>
                <a:gd name="connsiteY9" fmla="*/ 422376 h 548582"/>
                <a:gd name="connsiteX10" fmla="*/ 481962 w 608344"/>
                <a:gd name="connsiteY10" fmla="*/ 548582 h 548582"/>
                <a:gd name="connsiteX11" fmla="*/ 355579 w 608344"/>
                <a:gd name="connsiteY11" fmla="*/ 422376 h 548582"/>
                <a:gd name="connsiteX12" fmla="*/ 481962 w 608344"/>
                <a:gd name="connsiteY12" fmla="*/ 296170 h 548582"/>
                <a:gd name="connsiteX13" fmla="*/ 255835 w 608344"/>
                <a:gd name="connsiteY13" fmla="*/ 446 h 548582"/>
                <a:gd name="connsiteX14" fmla="*/ 317801 w 608344"/>
                <a:gd name="connsiteY14" fmla="*/ 13616 h 548582"/>
                <a:gd name="connsiteX15" fmla="*/ 348072 w 608344"/>
                <a:gd name="connsiteY15" fmla="*/ 41661 h 548582"/>
                <a:gd name="connsiteX16" fmla="*/ 381190 w 608344"/>
                <a:gd name="connsiteY16" fmla="*/ 146831 h 548582"/>
                <a:gd name="connsiteX17" fmla="*/ 378913 w 608344"/>
                <a:gd name="connsiteY17" fmla="*/ 156211 h 548582"/>
                <a:gd name="connsiteX18" fmla="*/ 387833 w 608344"/>
                <a:gd name="connsiteY18" fmla="*/ 200458 h 548582"/>
                <a:gd name="connsiteX19" fmla="*/ 366387 w 608344"/>
                <a:gd name="connsiteY19" fmla="*/ 237694 h 548582"/>
                <a:gd name="connsiteX20" fmla="*/ 351393 w 608344"/>
                <a:gd name="connsiteY20" fmla="*/ 278720 h 548582"/>
                <a:gd name="connsiteX21" fmla="*/ 351393 w 608344"/>
                <a:gd name="connsiteY21" fmla="*/ 322873 h 548582"/>
                <a:gd name="connsiteX22" fmla="*/ 317611 w 608344"/>
                <a:gd name="connsiteY22" fmla="*/ 422358 h 548582"/>
                <a:gd name="connsiteX23" fmla="*/ 376635 w 608344"/>
                <a:gd name="connsiteY23" fmla="*/ 548088 h 548582"/>
                <a:gd name="connsiteX24" fmla="*/ 26855 w 608344"/>
                <a:gd name="connsiteY24" fmla="*/ 548088 h 548582"/>
                <a:gd name="connsiteX25" fmla="*/ 0 w 608344"/>
                <a:gd name="connsiteY25" fmla="*/ 521274 h 548582"/>
                <a:gd name="connsiteX26" fmla="*/ 0 w 608344"/>
                <a:gd name="connsiteY26" fmla="*/ 473806 h 548582"/>
                <a:gd name="connsiteX27" fmla="*/ 19453 w 608344"/>
                <a:gd name="connsiteY27" fmla="*/ 432969 h 548582"/>
                <a:gd name="connsiteX28" fmla="*/ 173751 w 608344"/>
                <a:gd name="connsiteY28" fmla="*/ 334242 h 548582"/>
                <a:gd name="connsiteX29" fmla="*/ 176408 w 608344"/>
                <a:gd name="connsiteY29" fmla="*/ 329884 h 548582"/>
                <a:gd name="connsiteX30" fmla="*/ 176408 w 608344"/>
                <a:gd name="connsiteY30" fmla="*/ 278720 h 548582"/>
                <a:gd name="connsiteX31" fmla="*/ 161320 w 608344"/>
                <a:gd name="connsiteY31" fmla="*/ 237694 h 548582"/>
                <a:gd name="connsiteX32" fmla="*/ 139969 w 608344"/>
                <a:gd name="connsiteY32" fmla="*/ 200458 h 548582"/>
                <a:gd name="connsiteX33" fmla="*/ 148320 w 608344"/>
                <a:gd name="connsiteY33" fmla="*/ 156211 h 548582"/>
                <a:gd name="connsiteX34" fmla="*/ 146042 w 608344"/>
                <a:gd name="connsiteY34" fmla="*/ 146736 h 548582"/>
                <a:gd name="connsiteX35" fmla="*/ 145758 w 608344"/>
                <a:gd name="connsiteY35" fmla="*/ 95099 h 548582"/>
                <a:gd name="connsiteX36" fmla="*/ 176029 w 608344"/>
                <a:gd name="connsiteY36" fmla="*/ 42135 h 548582"/>
                <a:gd name="connsiteX37" fmla="*/ 203928 w 608344"/>
                <a:gd name="connsiteY37" fmla="*/ 19017 h 548582"/>
                <a:gd name="connsiteX38" fmla="*/ 231162 w 608344"/>
                <a:gd name="connsiteY38" fmla="*/ 5089 h 548582"/>
                <a:gd name="connsiteX39" fmla="*/ 255835 w 608344"/>
                <a:gd name="connsiteY39" fmla="*/ 446 h 548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8344" h="548582">
                  <a:moveTo>
                    <a:pt x="521432" y="370453"/>
                  </a:moveTo>
                  <a:lnTo>
                    <a:pt x="465737" y="425787"/>
                  </a:lnTo>
                  <a:lnTo>
                    <a:pt x="442491" y="402479"/>
                  </a:lnTo>
                  <a:lnTo>
                    <a:pt x="418201" y="426545"/>
                  </a:lnTo>
                  <a:lnTo>
                    <a:pt x="441447" y="449948"/>
                  </a:lnTo>
                  <a:lnTo>
                    <a:pt x="465642" y="474204"/>
                  </a:lnTo>
                  <a:lnTo>
                    <a:pt x="489932" y="450043"/>
                  </a:lnTo>
                  <a:lnTo>
                    <a:pt x="545532" y="394709"/>
                  </a:lnTo>
                  <a:close/>
                  <a:moveTo>
                    <a:pt x="481962" y="296170"/>
                  </a:moveTo>
                  <a:cubicBezTo>
                    <a:pt x="551795" y="296170"/>
                    <a:pt x="608344" y="352641"/>
                    <a:pt x="608344" y="422376"/>
                  </a:cubicBezTo>
                  <a:cubicBezTo>
                    <a:pt x="608344" y="492111"/>
                    <a:pt x="551795" y="548582"/>
                    <a:pt x="481962" y="548582"/>
                  </a:cubicBezTo>
                  <a:cubicBezTo>
                    <a:pt x="412129" y="548582"/>
                    <a:pt x="355579" y="492111"/>
                    <a:pt x="355579" y="422376"/>
                  </a:cubicBezTo>
                  <a:cubicBezTo>
                    <a:pt x="355579" y="352641"/>
                    <a:pt x="412129" y="296170"/>
                    <a:pt x="481962" y="296170"/>
                  </a:cubicBezTo>
                  <a:close/>
                  <a:moveTo>
                    <a:pt x="255835" y="446"/>
                  </a:moveTo>
                  <a:cubicBezTo>
                    <a:pt x="282785" y="-1828"/>
                    <a:pt x="303187" y="4899"/>
                    <a:pt x="317801" y="13616"/>
                  </a:cubicBezTo>
                  <a:cubicBezTo>
                    <a:pt x="339721" y="25744"/>
                    <a:pt x="348072" y="41661"/>
                    <a:pt x="348072" y="41661"/>
                  </a:cubicBezTo>
                  <a:cubicBezTo>
                    <a:pt x="348072" y="41661"/>
                    <a:pt x="398176" y="45167"/>
                    <a:pt x="381190" y="146831"/>
                  </a:cubicBezTo>
                  <a:cubicBezTo>
                    <a:pt x="380621" y="149863"/>
                    <a:pt x="379862" y="153085"/>
                    <a:pt x="378913" y="156211"/>
                  </a:cubicBezTo>
                  <a:cubicBezTo>
                    <a:pt x="388592" y="156211"/>
                    <a:pt x="398271" y="163507"/>
                    <a:pt x="387833" y="200458"/>
                  </a:cubicBezTo>
                  <a:cubicBezTo>
                    <a:pt x="379672" y="229262"/>
                    <a:pt x="372080" y="237221"/>
                    <a:pt x="366387" y="237694"/>
                  </a:cubicBezTo>
                  <a:cubicBezTo>
                    <a:pt x="364394" y="250675"/>
                    <a:pt x="359175" y="265076"/>
                    <a:pt x="351393" y="278720"/>
                  </a:cubicBezTo>
                  <a:lnTo>
                    <a:pt x="351393" y="322873"/>
                  </a:lnTo>
                  <a:cubicBezTo>
                    <a:pt x="330232" y="350539"/>
                    <a:pt x="317611" y="385027"/>
                    <a:pt x="317611" y="422358"/>
                  </a:cubicBezTo>
                  <a:cubicBezTo>
                    <a:pt x="317611" y="472764"/>
                    <a:pt x="340480" y="518053"/>
                    <a:pt x="376635" y="548088"/>
                  </a:cubicBezTo>
                  <a:lnTo>
                    <a:pt x="26855" y="548088"/>
                  </a:lnTo>
                  <a:cubicBezTo>
                    <a:pt x="12052" y="548088"/>
                    <a:pt x="0" y="536055"/>
                    <a:pt x="0" y="521274"/>
                  </a:cubicBezTo>
                  <a:lnTo>
                    <a:pt x="0" y="473806"/>
                  </a:lnTo>
                  <a:cubicBezTo>
                    <a:pt x="0" y="457983"/>
                    <a:pt x="7212" y="443013"/>
                    <a:pt x="19453" y="432969"/>
                  </a:cubicBezTo>
                  <a:cubicBezTo>
                    <a:pt x="86638" y="377921"/>
                    <a:pt x="159043" y="341443"/>
                    <a:pt x="173751" y="334242"/>
                  </a:cubicBezTo>
                  <a:cubicBezTo>
                    <a:pt x="175365" y="333484"/>
                    <a:pt x="176408" y="331779"/>
                    <a:pt x="176408" y="329884"/>
                  </a:cubicBezTo>
                  <a:lnTo>
                    <a:pt x="176408" y="278720"/>
                  </a:lnTo>
                  <a:cubicBezTo>
                    <a:pt x="168437" y="265076"/>
                    <a:pt x="163313" y="250675"/>
                    <a:pt x="161320" y="237694"/>
                  </a:cubicBezTo>
                  <a:cubicBezTo>
                    <a:pt x="155627" y="237221"/>
                    <a:pt x="148035" y="229072"/>
                    <a:pt x="139969" y="200458"/>
                  </a:cubicBezTo>
                  <a:cubicBezTo>
                    <a:pt x="129531" y="164170"/>
                    <a:pt x="138925" y="156496"/>
                    <a:pt x="148320" y="156211"/>
                  </a:cubicBezTo>
                  <a:cubicBezTo>
                    <a:pt x="147371" y="153085"/>
                    <a:pt x="146612" y="149863"/>
                    <a:pt x="146042" y="146736"/>
                  </a:cubicBezTo>
                  <a:cubicBezTo>
                    <a:pt x="142436" y="128450"/>
                    <a:pt x="141487" y="111396"/>
                    <a:pt x="145758" y="95099"/>
                  </a:cubicBezTo>
                  <a:cubicBezTo>
                    <a:pt x="150787" y="73212"/>
                    <a:pt x="162744" y="55684"/>
                    <a:pt x="176029" y="42135"/>
                  </a:cubicBezTo>
                  <a:cubicBezTo>
                    <a:pt x="184379" y="33134"/>
                    <a:pt x="193869" y="25459"/>
                    <a:pt x="203928" y="19017"/>
                  </a:cubicBezTo>
                  <a:cubicBezTo>
                    <a:pt x="212183" y="13332"/>
                    <a:pt x="221293" y="8405"/>
                    <a:pt x="231162" y="5089"/>
                  </a:cubicBezTo>
                  <a:cubicBezTo>
                    <a:pt x="238849" y="2625"/>
                    <a:pt x="247105" y="825"/>
                    <a:pt x="255835" y="446"/>
                  </a:cubicBezTo>
                  <a:close/>
                </a:path>
              </a:pathLst>
            </a:custGeom>
            <a:solidFill>
              <a:srgbClr val="FFFFFF"/>
            </a:solidFill>
            <a:ln>
              <a:noFill/>
            </a:ln>
          </p:spPr>
          <p:txBody>
            <a:bodyPr/>
            <a:lstStyle/>
            <a:p>
              <a:pPr>
                <a:defRPr/>
              </a:pPr>
              <a:endParaRPr lang="zh-CN" altLang="en-US"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grpSp>
        <p:nvGrpSpPr>
          <p:cNvPr id="2" name="组合 1"/>
          <p:cNvGrpSpPr/>
          <p:nvPr/>
        </p:nvGrpSpPr>
        <p:grpSpPr>
          <a:xfrm>
            <a:off x="4558665" y="2751455"/>
            <a:ext cx="3032125" cy="3032125"/>
            <a:chOff x="4253589" y="832387"/>
            <a:chExt cx="3707366" cy="3707366"/>
          </a:xfrm>
        </p:grpSpPr>
        <p:grpSp>
          <p:nvGrpSpPr>
            <p:cNvPr id="3" name="组合 2"/>
            <p:cNvGrpSpPr/>
            <p:nvPr/>
          </p:nvGrpSpPr>
          <p:grpSpPr>
            <a:xfrm>
              <a:off x="4253589" y="832387"/>
              <a:ext cx="3707366" cy="3707366"/>
              <a:chOff x="4253589" y="832387"/>
              <a:chExt cx="3707366" cy="3707366"/>
            </a:xfrm>
          </p:grpSpPr>
          <p:sp>
            <p:nvSpPr>
              <p:cNvPr id="10" name="Oval 22+"/>
              <p:cNvSpPr/>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1" name="Oval 22++"/>
              <p:cNvSpPr/>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2" name="Oval 22++"/>
              <p:cNvSpPr/>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3" name="Oval 22+++"/>
              <p:cNvSpPr/>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9" name="椭圆 18"/>
              <p:cNvSpPr/>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9" name="图形 8"/>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49192" y="2314153"/>
              <a:ext cx="693616" cy="693616"/>
            </a:xfrm>
            <a:prstGeom prst="rect">
              <a:avLst/>
            </a:prstGeom>
          </p:spPr>
        </p:pic>
      </p:grpSp>
      <p:sp>
        <p:nvSpPr>
          <p:cNvPr id="38" name="文本框 37"/>
          <p:cNvSpPr txBox="1"/>
          <p:nvPr>
            <p:custDataLst>
              <p:tags r:id="rId5"/>
            </p:custDataLst>
          </p:nvPr>
        </p:nvSpPr>
        <p:spPr>
          <a:xfrm>
            <a:off x="798195" y="337820"/>
            <a:ext cx="10277475" cy="1337945"/>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一：对于省直单位政府投资的信息化项目，省发改部门的概算评审使用预估功能点法（两点法），省财政的预算评审使用功能点估算法（五点法），二者如何协调？是否项目单位概、预算申报需要编制两种不同内容的方案？</a:t>
            </a:r>
            <a:endParaRPr lang="zh-CN" altLang="en-US" b="1">
              <a:latin typeface="微软雅黑" panose="020B0503020204020204" charset="-122"/>
              <a:ea typeface="微软雅黑" panose="020B0503020204020204" charset="-122"/>
            </a:endParaRPr>
          </a:p>
        </p:txBody>
      </p:sp>
      <p:grpSp>
        <p:nvGrpSpPr>
          <p:cNvPr id="41" name="组合 40"/>
          <p:cNvGrpSpPr/>
          <p:nvPr/>
        </p:nvGrpSpPr>
        <p:grpSpPr>
          <a:xfrm>
            <a:off x="4253865" y="2002155"/>
            <a:ext cx="3379470" cy="626110"/>
            <a:chOff x="6699" y="3153"/>
            <a:chExt cx="5322" cy="986"/>
          </a:xfrm>
        </p:grpSpPr>
        <p:sp>
          <p:nvSpPr>
            <p:cNvPr id="39" name="Shape 5172"/>
            <p:cNvSpPr/>
            <p:nvPr>
              <p:custDataLst>
                <p:tags r:id="rId6"/>
              </p:custDataLst>
            </p:nvPr>
          </p:nvSpPr>
          <p:spPr>
            <a:xfrm>
              <a:off x="6699" y="3153"/>
              <a:ext cx="5322" cy="987"/>
            </a:xfrm>
            <a:custGeom>
              <a:avLst/>
              <a:gdLst/>
              <a:ahLst/>
              <a:cxnLst>
                <a:cxn ang="0">
                  <a:pos x="wd2" y="hd2"/>
                </a:cxn>
                <a:cxn ang="5400000">
                  <a:pos x="wd2" y="hd2"/>
                </a:cxn>
                <a:cxn ang="10800000">
                  <a:pos x="wd2" y="hd2"/>
                </a:cxn>
                <a:cxn ang="16200000">
                  <a:pos x="wd2" y="hd2"/>
                </a:cxn>
              </a:cxnLst>
              <a:rect l="0" t="0" r="r" b="b"/>
              <a:pathLst>
                <a:path w="21600" h="21600" extrusionOk="0">
                  <a:moveTo>
                    <a:pt x="2153" y="0"/>
                  </a:moveTo>
                  <a:lnTo>
                    <a:pt x="0" y="21600"/>
                  </a:lnTo>
                  <a:lnTo>
                    <a:pt x="21600" y="21600"/>
                  </a:lnTo>
                  <a:lnTo>
                    <a:pt x="19447" y="0"/>
                  </a:lnTo>
                  <a:cubicBezTo>
                    <a:pt x="19447" y="0"/>
                    <a:pt x="2153" y="0"/>
                    <a:pt x="2153" y="0"/>
                  </a:cubicBezTo>
                  <a:close/>
                </a:path>
              </a:pathLst>
            </a:custGeom>
            <a:gradFill>
              <a:gsLst>
                <a:gs pos="15000">
                  <a:srgbClr val="E98871"/>
                </a:gs>
                <a:gs pos="65000">
                  <a:srgbClr val="E72525"/>
                </a:gs>
              </a:gsLst>
              <a:lin ang="2700000" scaled="1"/>
            </a:gradFill>
            <a:ln w="12700" cap="flat">
              <a:noFill/>
              <a:miter lim="400000"/>
            </a:ln>
            <a:effectLst/>
          </p:spPr>
          <p:txBody>
            <a:bodyPr wrap="square" lIns="38100" tIns="38100" rIns="38100" bIns="38100" numCol="1" anchor="ctr">
              <a:noAutofit/>
            </a:bodyPr>
            <a:p>
              <a:pPr algn="ctr">
                <a:defRPr>
                  <a:solidFill>
                    <a:srgbClr val="4C4C4C"/>
                  </a:solidFill>
                </a:defRPr>
              </a:pPr>
              <a:endParaRPr lang="en-US" sz="3200" kern="0" dirty="0">
                <a:solidFill>
                  <a:srgbClr val="4C4C4C"/>
                </a:solidFill>
                <a:latin typeface="思源宋体 CN" panose="02020900000000000000" pitchFamily="18" charset="-122"/>
                <a:ea typeface="Lato" panose="020F0502020204030203" pitchFamily="34" charset="0"/>
                <a:cs typeface="Lato" panose="020F0502020204030203" pitchFamily="34" charset="0"/>
              </a:endParaRPr>
            </a:p>
          </p:txBody>
        </p:sp>
        <p:sp>
          <p:nvSpPr>
            <p:cNvPr id="40" name="文本框 39"/>
            <p:cNvSpPr txBox="1"/>
            <p:nvPr>
              <p:custDataLst>
                <p:tags r:id="rId7"/>
              </p:custDataLst>
            </p:nvPr>
          </p:nvSpPr>
          <p:spPr>
            <a:xfrm>
              <a:off x="8703" y="3153"/>
              <a:ext cx="1524" cy="798"/>
            </a:xfrm>
            <a:prstGeom prst="rect">
              <a:avLst/>
            </a:prstGeom>
            <a:noFill/>
          </p:spPr>
          <p:txBody>
            <a:bodyPr wrap="square" rtlCol="0">
              <a:spAutoFit/>
            </a:bodyPr>
            <a:p>
              <a:pPr indent="0" fontAlgn="auto">
                <a:lnSpc>
                  <a:spcPct val="150000"/>
                </a:lnSpc>
              </a:pPr>
              <a:r>
                <a:rPr lang="zh-CN" altLang="en-US">
                  <a:solidFill>
                    <a:schemeClr val="bg1"/>
                  </a:solidFill>
                  <a:latin typeface="微软雅黑" panose="020B0503020204020204" charset="-122"/>
                  <a:ea typeface="微软雅黑" panose="020B0503020204020204" charset="-122"/>
                </a:rPr>
                <a:t>不需要</a:t>
              </a:r>
              <a:endParaRPr lang="zh-CN" altLang="en-US">
                <a:solidFill>
                  <a:schemeClr val="bg1"/>
                </a:solidFill>
                <a:latin typeface="微软雅黑" panose="020B0503020204020204" charset="-122"/>
                <a:ea typeface="微软雅黑" panose="020B0503020204020204" charset="-122"/>
              </a:endParaRPr>
            </a:p>
          </p:txBody>
        </p:sp>
      </p:grpSp>
      <p:sp>
        <p:nvSpPr>
          <p:cNvPr id="42" name="图形"/>
          <p:cNvSpPr txBox="1"/>
          <p:nvPr>
            <p:custDataLst>
              <p:tags r:id="rId8"/>
            </p:custDataLst>
          </p:nvPr>
        </p:nvSpPr>
        <p:spPr>
          <a:xfrm>
            <a:off x="850900" y="3594100"/>
            <a:ext cx="3707765" cy="181292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依照省发改部门规定已使用预估功能点法（两点法）编制概算并已批复的信息化项目，送省财评进行预算评审时，定制软件开发费可延续使用预估功能点法</a:t>
            </a:r>
            <a:r>
              <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rPr>
              <a:t>（两点法）</a:t>
            </a:r>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编制预算</a:t>
            </a:r>
            <a:r>
              <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rPr>
              <a:t>送</a:t>
            </a:r>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审。</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
        <p:nvSpPr>
          <p:cNvPr id="43" name="文本框 42"/>
          <p:cNvSpPr txBox="1"/>
          <p:nvPr>
            <p:custDataLst>
              <p:tags r:id="rId9"/>
            </p:custDataLst>
          </p:nvPr>
        </p:nvSpPr>
        <p:spPr>
          <a:xfrm>
            <a:off x="850589" y="3111190"/>
            <a:ext cx="1565076" cy="476881"/>
          </a:xfrm>
          <a:prstGeom prst="roundRect">
            <a:avLst>
              <a:gd name="adj" fmla="val 50000"/>
            </a:avLst>
          </a:prstGeom>
          <a:gradFill>
            <a:gsLst>
              <a:gs pos="15000">
                <a:srgbClr val="E98871"/>
              </a:gs>
              <a:gs pos="65000">
                <a:srgbClr val="E72525"/>
              </a:gs>
            </a:gsLst>
            <a:lin ang="2700000" scaled="1"/>
          </a:gradFill>
        </p:spPr>
        <p:txBody>
          <a:bodyPr wrap="square" rtlCol="0" anchor="ctr">
            <a:spAutoFit/>
          </a:bodyPr>
          <a:p>
            <a:pPr algn="ctr" defTabSz="457200">
              <a:defRPr/>
            </a:pPr>
            <a:r>
              <a:rPr kumimoji="1" lang="zh-CN" altLang="en-US" sz="1600" b="1" kern="0" dirty="0">
                <a:solidFill>
                  <a:prstClr val="white"/>
                </a:solidFill>
                <a:latin typeface="微软雅黑" panose="020B0503020204020204" charset="-122"/>
                <a:ea typeface="微软雅黑" panose="020B0503020204020204" charset="-122"/>
              </a:rPr>
              <a:t>其一</a:t>
            </a:r>
            <a:endParaRPr kumimoji="1" lang="zh-CN" altLang="en-US" sz="1600" b="1" kern="0" dirty="0">
              <a:solidFill>
                <a:prstClr val="white"/>
              </a:solidFill>
              <a:latin typeface="微软雅黑" panose="020B0503020204020204" charset="-122"/>
              <a:ea typeface="微软雅黑" panose="020B0503020204020204" charset="-122"/>
            </a:endParaRPr>
          </a:p>
        </p:txBody>
      </p:sp>
      <p:sp>
        <p:nvSpPr>
          <p:cNvPr id="44" name="文本框 43"/>
          <p:cNvSpPr txBox="1"/>
          <p:nvPr>
            <p:custDataLst>
              <p:tags r:id="rId10"/>
            </p:custDataLst>
          </p:nvPr>
        </p:nvSpPr>
        <p:spPr>
          <a:xfrm>
            <a:off x="7967669" y="3111837"/>
            <a:ext cx="1565076" cy="476857"/>
          </a:xfrm>
          <a:prstGeom prst="roundRect">
            <a:avLst>
              <a:gd name="adj" fmla="val 50000"/>
            </a:avLst>
          </a:prstGeom>
          <a:gradFill>
            <a:gsLst>
              <a:gs pos="15000">
                <a:srgbClr val="E98871"/>
              </a:gs>
              <a:gs pos="65000">
                <a:srgbClr val="E72525"/>
              </a:gs>
            </a:gsLst>
            <a:lin ang="2700000" scaled="1"/>
          </a:gradFill>
        </p:spPr>
        <p:txBody>
          <a:bodyPr wrap="square" rtlCol="0" anchor="ctr">
            <a:spAutoFit/>
          </a:bodyPr>
          <a:p>
            <a:pPr algn="ctr" defTabSz="457200">
              <a:defRPr/>
            </a:pPr>
            <a:r>
              <a:rPr kumimoji="1" lang="zh-CN" altLang="en-US" sz="1600" b="1" kern="0" dirty="0">
                <a:solidFill>
                  <a:prstClr val="white"/>
                </a:solidFill>
                <a:latin typeface="微软雅黑" panose="020B0503020204020204" charset="-122"/>
                <a:ea typeface="微软雅黑" panose="020B0503020204020204" charset="-122"/>
              </a:rPr>
              <a:t>其二</a:t>
            </a:r>
            <a:endParaRPr kumimoji="1" lang="zh-CN" altLang="en-US" sz="1600" b="1" kern="0" dirty="0">
              <a:solidFill>
                <a:prstClr val="white"/>
              </a:solidFill>
              <a:latin typeface="微软雅黑" panose="020B0503020204020204" charset="-122"/>
              <a:ea typeface="微软雅黑" panose="020B0503020204020204" charset="-122"/>
            </a:endParaRPr>
          </a:p>
        </p:txBody>
      </p:sp>
      <p:sp>
        <p:nvSpPr>
          <p:cNvPr id="45" name="图形"/>
          <p:cNvSpPr txBox="1"/>
          <p:nvPr>
            <p:custDataLst>
              <p:tags r:id="rId11"/>
            </p:custDataLst>
          </p:nvPr>
        </p:nvSpPr>
        <p:spPr>
          <a:xfrm>
            <a:off x="7967980" y="3635375"/>
            <a:ext cx="3707765" cy="250126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如</a:t>
            </a:r>
            <a:r>
              <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rPr>
              <a:t>果是无须省发改部门批复概算、无概算批复文件的项目，定制软件开发费预算编制依照本《指南》执行，即按功能点估算法（五点法）和工作量估算法两种方法计费，原则上采用NESMA功能点法编报，对于无法采用功能点法进行评估的软件功能（如模型、算法、决策分析等），可采用工作量估算法。</a:t>
            </a:r>
            <a:endPar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92202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二：《指南》仅对省直单位政府投资信息化项目建设费、运维费进行了规范，那么项目建设其他费及预备费预算编制该如何处理？</a:t>
            </a:r>
            <a:endParaRPr lang="zh-CN" altLang="en-US" b="1">
              <a:latin typeface="微软雅黑" panose="020B0503020204020204" charset="-122"/>
              <a:ea typeface="微软雅黑" panose="020B0503020204020204" charset="-122"/>
            </a:endParaRPr>
          </a:p>
        </p:txBody>
      </p:sp>
      <p:sp>
        <p:nvSpPr>
          <p:cNvPr id="14" name="图形"/>
          <p:cNvSpPr txBox="1"/>
          <p:nvPr>
            <p:custDataLst>
              <p:tags r:id="rId4"/>
            </p:custDataLst>
          </p:nvPr>
        </p:nvSpPr>
        <p:spPr>
          <a:xfrm>
            <a:off x="4767580" y="3164205"/>
            <a:ext cx="6790055" cy="112395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rPr>
              <a:t>项目建设其他费及预备费预算可参照省发改委《湖南省省直单位政务信息系统项目概算编制与评审工作指南（试行）》（湘发改高技〔2022〕1056号）规定的计价标准、计价方法及调整系数编制。</a:t>
            </a:r>
            <a:endPar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endParaRPr>
          </a:p>
        </p:txBody>
      </p:sp>
      <p:grpSp>
        <p:nvGrpSpPr>
          <p:cNvPr id="5" name="组合 4"/>
          <p:cNvGrpSpPr/>
          <p:nvPr/>
        </p:nvGrpSpPr>
        <p:grpSpPr>
          <a:xfrm>
            <a:off x="798195" y="1925320"/>
            <a:ext cx="3031490" cy="3031490"/>
            <a:chOff x="1257" y="4333"/>
            <a:chExt cx="4774" cy="4774"/>
          </a:xfrm>
        </p:grpSpPr>
        <p:grpSp>
          <p:nvGrpSpPr>
            <p:cNvPr id="8" name="组合 7"/>
            <p:cNvGrpSpPr/>
            <p:nvPr/>
          </p:nvGrpSpPr>
          <p:grpSpPr>
            <a:xfrm rot="0">
              <a:off x="1257" y="4333"/>
              <a:ext cx="4775" cy="4775"/>
              <a:chOff x="4253589" y="832387"/>
              <a:chExt cx="3707366" cy="3707366"/>
            </a:xfrm>
          </p:grpSpPr>
          <p:sp>
            <p:nvSpPr>
              <p:cNvPr id="15" name="Oval 22+"/>
              <p:cNvSpPr/>
              <p:nvPr>
                <p:custDataLst>
                  <p:tags r:id="rId5"/>
                </p:custDataLst>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6" name="Oval 22++"/>
              <p:cNvSpPr/>
              <p:nvPr>
                <p:custDataLst>
                  <p:tags r:id="rId6"/>
                </p:custDataLst>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7" name="Oval 22++"/>
              <p:cNvSpPr/>
              <p:nvPr>
                <p:custDataLst>
                  <p:tags r:id="rId7"/>
                </p:custDataLst>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8" name="Oval 22+++"/>
              <p:cNvSpPr/>
              <p:nvPr>
                <p:custDataLst>
                  <p:tags r:id="rId8"/>
                </p:custDataLst>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20" name="椭圆 19"/>
              <p:cNvSpPr/>
              <p:nvPr>
                <p:custDataLst>
                  <p:tags r:id="rId9"/>
                </p:custDataLst>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21" name="图形 8"/>
            <p:cNvPicPr>
              <a:picLocks noChangeAspect="1"/>
            </p:cNvPicPr>
            <p:nvPr>
              <p:custDataLst>
                <p:tags r:id="rId10"/>
              </p:custDataLst>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198" y="6321"/>
              <a:ext cx="893" cy="893"/>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三：功能点估算法中，针对移动终端与PC端重复的功能，如何计算重用度？</a:t>
            </a:r>
            <a:endParaRPr lang="zh-CN" altLang="en-US" b="1">
              <a:latin typeface="微软雅黑" panose="020B0503020204020204" charset="-122"/>
              <a:ea typeface="微软雅黑" panose="020B0503020204020204" charset="-122"/>
            </a:endParaRPr>
          </a:p>
        </p:txBody>
      </p:sp>
      <p:grpSp>
        <p:nvGrpSpPr>
          <p:cNvPr id="2" name="212045"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4"/>
            </p:custDataLst>
          </p:nvPr>
        </p:nvGrpSpPr>
        <p:grpSpPr>
          <a:xfrm>
            <a:off x="538454" y="1594270"/>
            <a:ext cx="10982034" cy="3996454"/>
            <a:chOff x="536866" y="1464267"/>
            <a:chExt cx="10982034" cy="3996454"/>
          </a:xfrm>
        </p:grpSpPr>
        <p:sp>
          <p:nvSpPr>
            <p:cNvPr id="11" name="îŝļíḓé"/>
            <p:cNvSpPr/>
            <p:nvPr>
              <p:custDataLst>
                <p:tags r:id="rId5"/>
              </p:custDataLst>
            </p:nvPr>
          </p:nvSpPr>
          <p:spPr>
            <a:xfrm>
              <a:off x="6401490" y="3680227"/>
              <a:ext cx="809127" cy="1780494"/>
            </a:xfrm>
            <a:custGeom>
              <a:avLst/>
              <a:gdLst/>
              <a:ahLst/>
              <a:cxnLst/>
              <a:rect l="0" t="0" r="0" b="0"/>
              <a:pathLst>
                <a:path w="10029" h="10000" extrusionOk="0">
                  <a:moveTo>
                    <a:pt x="10000" y="0"/>
                  </a:moveTo>
                  <a:cubicBezTo>
                    <a:pt x="10010" y="3333"/>
                    <a:pt x="10019" y="6667"/>
                    <a:pt x="10029" y="10000"/>
                  </a:cubicBezTo>
                  <a:lnTo>
                    <a:pt x="0" y="10000"/>
                  </a:lnTo>
                  <a:lnTo>
                    <a:pt x="0" y="4781"/>
                  </a:lnTo>
                  <a:lnTo>
                    <a:pt x="10000" y="0"/>
                  </a:lnTo>
                  <a:close/>
                </a:path>
              </a:pathLst>
            </a:custGeom>
            <a:solidFill>
              <a:srgbClr val="FFFFFF">
                <a:lumMod val="85000"/>
              </a:srgbClr>
            </a:solidFill>
            <a:ln>
              <a:noFill/>
            </a:ln>
          </p:spPr>
          <p:txBody>
            <a:bodyPr spcFirstLastPara="1" wrap="square" lIns="91440" tIns="45720" rIns="91440" bIns="45720" anchor="b" anchorCtr="0">
              <a:normAutofit fontScale="25000" lnSpcReduction="20000"/>
            </a:bodyPr>
            <a:lstStyle/>
            <a:p>
              <a:pPr algn="ctr">
                <a:defRPr/>
              </a:pPr>
              <a:endParaRPr sz="11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12" name="iṧľïďè"/>
            <p:cNvSpPr/>
            <p:nvPr>
              <p:custDataLst>
                <p:tags r:id="rId6"/>
              </p:custDataLst>
            </p:nvPr>
          </p:nvSpPr>
          <p:spPr>
            <a:xfrm>
              <a:off x="6229006" y="4531528"/>
              <a:ext cx="172487" cy="356099"/>
            </a:xfrm>
            <a:custGeom>
              <a:avLst/>
              <a:gdLst/>
              <a:ahLst/>
              <a:cxnLst/>
              <a:rect l="0" t="0" r="0" b="0"/>
              <a:pathLst>
                <a:path w="31" h="64" extrusionOk="0">
                  <a:moveTo>
                    <a:pt x="31" y="64"/>
                  </a:moveTo>
                  <a:lnTo>
                    <a:pt x="0" y="31"/>
                  </a:lnTo>
                  <a:lnTo>
                    <a:pt x="31" y="0"/>
                  </a:lnTo>
                  <a:lnTo>
                    <a:pt x="31" y="64"/>
                  </a:lnTo>
                  <a:close/>
                </a:path>
              </a:pathLst>
            </a:custGeom>
            <a:solidFill>
              <a:srgbClr val="000000">
                <a:lumMod val="75000"/>
                <a:lumOff val="25000"/>
              </a:srgbClr>
            </a:solidFill>
            <a:ln>
              <a:noFill/>
            </a:ln>
          </p:spPr>
          <p:txBody>
            <a:bodyPr spcFirstLastPara="1" wrap="square" lIns="91440" tIns="45720" rIns="91440" bIns="45720" anchor="t" anchorCtr="0">
              <a:normAutofit fontScale="25000" lnSpcReduction="20000"/>
            </a:bodyPr>
            <a:lstStyle/>
            <a:p>
              <a:pPr>
                <a:defRPr/>
              </a:pPr>
              <a:endParaRPr sz="16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13" name="îśľíḍê"/>
            <p:cNvSpPr/>
            <p:nvPr>
              <p:custDataLst>
                <p:tags r:id="rId7"/>
              </p:custDataLst>
            </p:nvPr>
          </p:nvSpPr>
          <p:spPr>
            <a:xfrm>
              <a:off x="6229006" y="2589675"/>
              <a:ext cx="1585754" cy="2114336"/>
            </a:xfrm>
            <a:custGeom>
              <a:avLst/>
              <a:gdLst/>
              <a:ahLst/>
              <a:cxnLst/>
              <a:rect l="0" t="0" r="0" b="0"/>
              <a:pathLst>
                <a:path w="285" h="380" extrusionOk="0">
                  <a:moveTo>
                    <a:pt x="0" y="380"/>
                  </a:moveTo>
                  <a:lnTo>
                    <a:pt x="0" y="175"/>
                  </a:lnTo>
                  <a:lnTo>
                    <a:pt x="140" y="38"/>
                  </a:lnTo>
                  <a:lnTo>
                    <a:pt x="95" y="0"/>
                  </a:lnTo>
                  <a:lnTo>
                    <a:pt x="285" y="0"/>
                  </a:lnTo>
                  <a:lnTo>
                    <a:pt x="285" y="179"/>
                  </a:lnTo>
                  <a:lnTo>
                    <a:pt x="237" y="134"/>
                  </a:lnTo>
                  <a:lnTo>
                    <a:pt x="0" y="380"/>
                  </a:lnTo>
                  <a:close/>
                </a:path>
              </a:pathLst>
            </a:custGeom>
            <a:gradFill>
              <a:gsLst>
                <a:gs pos="15000">
                  <a:srgbClr val="E98871"/>
                </a:gs>
                <a:gs pos="65000">
                  <a:srgbClr val="E72525"/>
                </a:gs>
              </a:gsLst>
              <a:lin ang="2700000" scaled="1"/>
            </a:gradFill>
            <a:ln>
              <a:noFill/>
            </a:ln>
          </p:spPr>
          <p:txBody>
            <a:bodyPr spcFirstLastPara="1" wrap="square" lIns="91440" tIns="45720" rIns="91440" bIns="45720" anchor="t" anchorCtr="0">
              <a:normAutofit fontScale="25000" lnSpcReduction="20000"/>
            </a:bodyPr>
            <a:lstStyle/>
            <a:p>
              <a:pPr>
                <a:defRPr/>
              </a:pPr>
              <a:endParaRPr sz="16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19" name="íṧļîďé"/>
            <p:cNvSpPr/>
            <p:nvPr>
              <p:custDataLst>
                <p:tags r:id="rId8"/>
              </p:custDataLst>
            </p:nvPr>
          </p:nvSpPr>
          <p:spPr>
            <a:xfrm>
              <a:off x="10088939" y="2510307"/>
              <a:ext cx="862429" cy="2392538"/>
            </a:xfrm>
            <a:custGeom>
              <a:avLst/>
              <a:gdLst/>
              <a:ahLst/>
              <a:cxnLst/>
              <a:rect l="0" t="0" r="0" b="0"/>
              <a:pathLst>
                <a:path w="10000" h="10000" extrusionOk="0">
                  <a:moveTo>
                    <a:pt x="10000" y="0"/>
                  </a:moveTo>
                  <a:cubicBezTo>
                    <a:pt x="9997" y="3333"/>
                    <a:pt x="9994" y="6667"/>
                    <a:pt x="9991" y="10000"/>
                  </a:cubicBezTo>
                  <a:lnTo>
                    <a:pt x="0" y="10000"/>
                  </a:lnTo>
                  <a:lnTo>
                    <a:pt x="0" y="3721"/>
                  </a:lnTo>
                  <a:lnTo>
                    <a:pt x="10000" y="0"/>
                  </a:lnTo>
                  <a:close/>
                </a:path>
              </a:pathLst>
            </a:custGeom>
            <a:solidFill>
              <a:srgbClr val="FFFFFF">
                <a:lumMod val="85000"/>
              </a:srgbClr>
            </a:solidFill>
            <a:ln>
              <a:noFill/>
            </a:ln>
          </p:spPr>
          <p:txBody>
            <a:bodyPr spcFirstLastPara="1" wrap="square" lIns="91440" tIns="45720" rIns="91440" bIns="45720" anchor="b" anchorCtr="0">
              <a:normAutofit fontScale="25000" lnSpcReduction="20000"/>
            </a:bodyPr>
            <a:lstStyle/>
            <a:p>
              <a:pPr algn="ctr">
                <a:defRPr/>
              </a:pPr>
              <a:endParaRPr sz="11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22" name="iṡļíďê"/>
            <p:cNvSpPr/>
            <p:nvPr>
              <p:custDataLst>
                <p:tags r:id="rId9"/>
              </p:custDataLst>
            </p:nvPr>
          </p:nvSpPr>
          <p:spPr>
            <a:xfrm>
              <a:off x="9933146" y="3400553"/>
              <a:ext cx="155793" cy="361665"/>
            </a:xfrm>
            <a:custGeom>
              <a:avLst/>
              <a:gdLst/>
              <a:ahLst/>
              <a:cxnLst/>
              <a:rect l="0" t="0" r="0" b="0"/>
              <a:pathLst>
                <a:path w="28" h="65" extrusionOk="0">
                  <a:moveTo>
                    <a:pt x="28" y="65"/>
                  </a:moveTo>
                  <a:lnTo>
                    <a:pt x="0" y="31"/>
                  </a:lnTo>
                  <a:lnTo>
                    <a:pt x="28" y="0"/>
                  </a:lnTo>
                  <a:lnTo>
                    <a:pt x="28" y="65"/>
                  </a:lnTo>
                  <a:close/>
                </a:path>
              </a:pathLst>
            </a:custGeom>
            <a:solidFill>
              <a:srgbClr val="000000">
                <a:lumMod val="75000"/>
                <a:lumOff val="25000"/>
              </a:srgbClr>
            </a:solidFill>
            <a:ln>
              <a:noFill/>
            </a:ln>
          </p:spPr>
          <p:txBody>
            <a:bodyPr spcFirstLastPara="1" wrap="square" lIns="91440" tIns="45720" rIns="91440" bIns="45720" anchor="t" anchorCtr="0">
              <a:normAutofit fontScale="25000" lnSpcReduction="20000"/>
            </a:bodyPr>
            <a:lstStyle/>
            <a:p>
              <a:pPr>
                <a:defRPr/>
              </a:pPr>
              <a:endParaRPr sz="16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23" name="íṣļíďe"/>
            <p:cNvSpPr/>
            <p:nvPr>
              <p:custDataLst>
                <p:tags r:id="rId10"/>
              </p:custDataLst>
            </p:nvPr>
          </p:nvSpPr>
          <p:spPr>
            <a:xfrm>
              <a:off x="9933146" y="1464267"/>
              <a:ext cx="1585754" cy="2108773"/>
            </a:xfrm>
            <a:custGeom>
              <a:avLst/>
              <a:gdLst/>
              <a:ahLst/>
              <a:cxnLst/>
              <a:rect l="0" t="0" r="0" b="0"/>
              <a:pathLst>
                <a:path w="285" h="379" extrusionOk="0">
                  <a:moveTo>
                    <a:pt x="0" y="379"/>
                  </a:moveTo>
                  <a:lnTo>
                    <a:pt x="0" y="174"/>
                  </a:lnTo>
                  <a:lnTo>
                    <a:pt x="140" y="40"/>
                  </a:lnTo>
                  <a:lnTo>
                    <a:pt x="95" y="0"/>
                  </a:lnTo>
                  <a:lnTo>
                    <a:pt x="285" y="0"/>
                  </a:lnTo>
                  <a:lnTo>
                    <a:pt x="285" y="181"/>
                  </a:lnTo>
                  <a:lnTo>
                    <a:pt x="235" y="133"/>
                  </a:lnTo>
                  <a:lnTo>
                    <a:pt x="0" y="379"/>
                  </a:lnTo>
                  <a:close/>
                </a:path>
              </a:pathLst>
            </a:custGeom>
            <a:gradFill>
              <a:gsLst>
                <a:gs pos="15000">
                  <a:srgbClr val="E98871"/>
                </a:gs>
                <a:gs pos="65000">
                  <a:srgbClr val="E72525"/>
                </a:gs>
              </a:gsLst>
              <a:lin ang="2700000" scaled="1"/>
            </a:gradFill>
            <a:ln>
              <a:noFill/>
            </a:ln>
          </p:spPr>
          <p:txBody>
            <a:bodyPr spcFirstLastPara="1" wrap="square" lIns="91440" tIns="45720" rIns="91440" bIns="45720" anchor="t" anchorCtr="0">
              <a:normAutofit fontScale="25000" lnSpcReduction="20000"/>
            </a:bodyPr>
            <a:lstStyle/>
            <a:p>
              <a:pPr>
                <a:defRPr/>
              </a:pPr>
              <a:endParaRPr sz="1600"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cxnSp>
          <p:nvCxnSpPr>
            <p:cNvPr id="24" name="直接连接符 23"/>
            <p:cNvCxnSpPr/>
            <p:nvPr>
              <p:custDataLst>
                <p:tags r:id="rId11"/>
              </p:custDataLst>
            </p:nvPr>
          </p:nvCxnSpPr>
          <p:spPr>
            <a:xfrm flipH="1">
              <a:off x="669925" y="2414726"/>
              <a:ext cx="9263221" cy="0"/>
            </a:xfrm>
            <a:prstGeom prst="line">
              <a:avLst/>
            </a:prstGeom>
            <a:noFill/>
            <a:ln w="3175" cap="rnd" cmpd="sng" algn="ctr">
              <a:solidFill>
                <a:srgbClr val="FFFFFF">
                  <a:lumMod val="75000"/>
                </a:srgbClr>
              </a:solidFill>
              <a:prstDash val="solid"/>
              <a:round/>
            </a:ln>
            <a:effectLst/>
          </p:spPr>
        </p:cxnSp>
        <p:cxnSp>
          <p:nvCxnSpPr>
            <p:cNvPr id="25" name="直接连接符 24"/>
            <p:cNvCxnSpPr/>
            <p:nvPr>
              <p:custDataLst>
                <p:tags r:id="rId12"/>
              </p:custDataLst>
            </p:nvPr>
          </p:nvCxnSpPr>
          <p:spPr>
            <a:xfrm flipH="1">
              <a:off x="536866" y="4720575"/>
              <a:ext cx="5693410" cy="0"/>
            </a:xfrm>
            <a:prstGeom prst="line">
              <a:avLst/>
            </a:prstGeom>
            <a:noFill/>
            <a:ln w="3175" cap="rnd" cmpd="sng" algn="ctr">
              <a:solidFill>
                <a:srgbClr val="FFFFFF">
                  <a:lumMod val="75000"/>
                </a:srgbClr>
              </a:solidFill>
              <a:prstDash val="solid"/>
              <a:round/>
            </a:ln>
            <a:effectLst/>
          </p:spPr>
        </p:cxnSp>
        <p:sp>
          <p:nvSpPr>
            <p:cNvPr id="33" name="i$ľíḍé"/>
            <p:cNvSpPr/>
            <p:nvPr>
              <p:custDataLst>
                <p:tags r:id="rId13"/>
              </p:custDataLst>
            </p:nvPr>
          </p:nvSpPr>
          <p:spPr bwMode="auto">
            <a:xfrm>
              <a:off x="673099" y="1880345"/>
              <a:ext cx="8374521" cy="44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defTabSz="457200">
                <a:lnSpc>
                  <a:spcPct val="150000"/>
                </a:lnSpc>
                <a:defRPr/>
              </a:pPr>
              <a:r>
                <a:rPr lang="zh-CN" altLang="en-US" sz="1400" kern="0" dirty="0">
                  <a:solidFill>
                    <a:prstClr val="black">
                      <a:lumMod val="65000"/>
                      <a:lumOff val="35000"/>
                    </a:prstClr>
                  </a:solidFill>
                  <a:latin typeface="微软雅黑" panose="020B0503020204020204" charset="-122"/>
                  <a:ea typeface="微软雅黑" panose="020B0503020204020204" charset="-122"/>
                </a:rPr>
                <a:t>移动终端中与PC端重复事务功能（EI/EO/EQ）的重用程度为超高级，RE取值1/6。</a:t>
              </a:r>
              <a:endParaRPr lang="zh-CN" altLang="en-US" sz="1400" kern="0" dirty="0">
                <a:solidFill>
                  <a:prstClr val="black">
                    <a:lumMod val="65000"/>
                    <a:lumOff val="35000"/>
                  </a:prstClr>
                </a:solidFill>
                <a:latin typeface="微软雅黑" panose="020B0503020204020204" charset="-122"/>
                <a:ea typeface="微软雅黑" panose="020B0503020204020204" charset="-122"/>
              </a:endParaRPr>
            </a:p>
          </p:txBody>
        </p:sp>
        <p:sp>
          <p:nvSpPr>
            <p:cNvPr id="31" name="íslïḓê"/>
            <p:cNvSpPr/>
            <p:nvPr>
              <p:custDataLst>
                <p:tags r:id="rId14"/>
              </p:custDataLst>
            </p:nvPr>
          </p:nvSpPr>
          <p:spPr bwMode="auto">
            <a:xfrm>
              <a:off x="673100" y="3047322"/>
              <a:ext cx="5227320" cy="1484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defTabSz="457200">
                <a:lnSpc>
                  <a:spcPct val="150000"/>
                </a:lnSpc>
                <a:defRPr/>
              </a:pPr>
              <a:r>
                <a:rPr lang="zh-CN" altLang="en-US" sz="1400" kern="0" dirty="0">
                  <a:solidFill>
                    <a:prstClr val="black">
                      <a:lumMod val="65000"/>
                      <a:lumOff val="35000"/>
                    </a:prstClr>
                  </a:solidFill>
                  <a:latin typeface="微软雅黑" panose="020B0503020204020204" charset="-122"/>
                  <a:ea typeface="微软雅黑" panose="020B0503020204020204" charset="-122"/>
                </a:rPr>
                <a:t>移动终端主要包括IOS、安卓和小程序（如移动端Web应用、微信小程序、支付宝小程序、钉钉小程序等）三类，其中小程序类不论终端数量多少，原则上只计一次。移动终端的数据功能（ILF/EIF）不可重复计取功能点。</a:t>
              </a:r>
              <a:endParaRPr lang="zh-CN" altLang="en-US" sz="1400" kern="0" dirty="0">
                <a:solidFill>
                  <a:prstClr val="black">
                    <a:lumMod val="65000"/>
                    <a:lumOff val="35000"/>
                  </a:prstClr>
                </a:solidFill>
                <a:latin typeface="微软雅黑" panose="020B0503020204020204" charset="-122"/>
                <a:ea typeface="微软雅黑" panose="020B0503020204020204" charset="-122"/>
              </a:endParaRPr>
            </a:p>
          </p:txBody>
        </p:sp>
        <p:sp>
          <p:nvSpPr>
            <p:cNvPr id="39" name="iṥḻíďê"/>
            <p:cNvSpPr/>
            <p:nvPr>
              <p:custDataLst>
                <p:tags r:id="rId15"/>
              </p:custDataLst>
            </p:nvPr>
          </p:nvSpPr>
          <p:spPr>
            <a:xfrm>
              <a:off x="10256298" y="4441180"/>
              <a:ext cx="527710" cy="461665"/>
            </a:xfrm>
            <a:prstGeom prst="rect">
              <a:avLst/>
            </a:prstGeom>
          </p:spPr>
          <p:txBody>
            <a:bodyPr wrap="square" lIns="91440" tIns="45720" rIns="91440" bIns="45720">
              <a:normAutofit fontScale="92500"/>
            </a:bodyPr>
            <a:lstStyle/>
            <a:p>
              <a:pPr algn="ctr" defTabSz="913765">
                <a:defRPr/>
              </a:pPr>
              <a:r>
                <a:rPr lang="en-US" altLang="zh-CN" sz="2400" b="1" kern="0" dirty="0">
                  <a:solidFill>
                    <a:prstClr val="black">
                      <a:lumMod val="65000"/>
                      <a:lumOff val="35000"/>
                    </a:prstClr>
                  </a:solidFill>
                  <a:latin typeface="思源宋体 CN" panose="02020900000000000000" pitchFamily="18" charset="-122"/>
                  <a:ea typeface="思源宋体 CN" panose="02020900000000000000" pitchFamily="18" charset="-122"/>
                </a:rPr>
                <a:t>01</a:t>
              </a:r>
              <a:endParaRPr lang="en-US" altLang="zh-CN" sz="2400" b="1"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40" name="îṩḻîḋê"/>
            <p:cNvSpPr/>
            <p:nvPr>
              <p:custDataLst>
                <p:tags r:id="rId16"/>
              </p:custDataLst>
            </p:nvPr>
          </p:nvSpPr>
          <p:spPr>
            <a:xfrm>
              <a:off x="6542198" y="4999056"/>
              <a:ext cx="527710" cy="461665"/>
            </a:xfrm>
            <a:prstGeom prst="rect">
              <a:avLst/>
            </a:prstGeom>
          </p:spPr>
          <p:txBody>
            <a:bodyPr wrap="square" lIns="91440" tIns="45720" rIns="91440" bIns="45720">
              <a:normAutofit fontScale="92500"/>
            </a:bodyPr>
            <a:lstStyle/>
            <a:p>
              <a:pPr algn="ctr" defTabSz="913765">
                <a:defRPr/>
              </a:pPr>
              <a:r>
                <a:rPr lang="en-US" altLang="zh-CN" sz="2400" b="1" kern="0" dirty="0">
                  <a:solidFill>
                    <a:prstClr val="black">
                      <a:lumMod val="65000"/>
                      <a:lumOff val="35000"/>
                    </a:prstClr>
                  </a:solidFill>
                  <a:latin typeface="思源宋体 CN" panose="02020900000000000000" pitchFamily="18" charset="-122"/>
                  <a:ea typeface="思源宋体 CN" panose="02020900000000000000" pitchFamily="18" charset="-122"/>
                </a:rPr>
                <a:t>02</a:t>
              </a:r>
              <a:endParaRPr lang="en-US" altLang="zh-CN" sz="2400" b="1"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42" name="îṧḷiďe"/>
            <p:cNvSpPr/>
            <p:nvPr>
              <p:custDataLst>
                <p:tags r:id="rId17"/>
              </p:custDataLst>
            </p:nvPr>
          </p:nvSpPr>
          <p:spPr bwMode="auto">
            <a:xfrm>
              <a:off x="6801740" y="3147110"/>
              <a:ext cx="440286" cy="385404"/>
            </a:xfrm>
            <a:custGeom>
              <a:avLst/>
              <a:gdLst>
                <a:gd name="T0" fmla="*/ 215 w 406"/>
                <a:gd name="T1" fmla="*/ 162 h 356"/>
                <a:gd name="T2" fmla="*/ 157 w 406"/>
                <a:gd name="T3" fmla="*/ 102 h 356"/>
                <a:gd name="T4" fmla="*/ 19 w 406"/>
                <a:gd name="T5" fmla="*/ 242 h 356"/>
                <a:gd name="T6" fmla="*/ 0 w 406"/>
                <a:gd name="T7" fmla="*/ 224 h 356"/>
                <a:gd name="T8" fmla="*/ 157 w 406"/>
                <a:gd name="T9" fmla="*/ 64 h 356"/>
                <a:gd name="T10" fmla="*/ 216 w 406"/>
                <a:gd name="T11" fmla="*/ 124 h 356"/>
                <a:gd name="T12" fmla="*/ 315 w 406"/>
                <a:gd name="T13" fmla="*/ 28 h 356"/>
                <a:gd name="T14" fmla="*/ 287 w 406"/>
                <a:gd name="T15" fmla="*/ 0 h 356"/>
                <a:gd name="T16" fmla="*/ 362 w 406"/>
                <a:gd name="T17" fmla="*/ 0 h 356"/>
                <a:gd name="T18" fmla="*/ 362 w 406"/>
                <a:gd name="T19" fmla="*/ 74 h 356"/>
                <a:gd name="T20" fmla="*/ 334 w 406"/>
                <a:gd name="T21" fmla="*/ 47 h 356"/>
                <a:gd name="T22" fmla="*/ 215 w 406"/>
                <a:gd name="T23" fmla="*/ 162 h 356"/>
                <a:gd name="T24" fmla="*/ 66 w 406"/>
                <a:gd name="T25" fmla="*/ 356 h 356"/>
                <a:gd name="T26" fmla="*/ 156 w 406"/>
                <a:gd name="T27" fmla="*/ 356 h 356"/>
                <a:gd name="T28" fmla="*/ 156 w 406"/>
                <a:gd name="T29" fmla="*/ 230 h 356"/>
                <a:gd name="T30" fmla="*/ 66 w 406"/>
                <a:gd name="T31" fmla="*/ 230 h 356"/>
                <a:gd name="T32" fmla="*/ 66 w 406"/>
                <a:gd name="T33" fmla="*/ 356 h 356"/>
                <a:gd name="T34" fmla="*/ 191 w 406"/>
                <a:gd name="T35" fmla="*/ 356 h 356"/>
                <a:gd name="T36" fmla="*/ 281 w 406"/>
                <a:gd name="T37" fmla="*/ 356 h 356"/>
                <a:gd name="T38" fmla="*/ 281 w 406"/>
                <a:gd name="T39" fmla="*/ 190 h 356"/>
                <a:gd name="T40" fmla="*/ 191 w 406"/>
                <a:gd name="T41" fmla="*/ 190 h 356"/>
                <a:gd name="T42" fmla="*/ 191 w 406"/>
                <a:gd name="T43" fmla="*/ 356 h 356"/>
                <a:gd name="T44" fmla="*/ 316 w 406"/>
                <a:gd name="T45" fmla="*/ 106 h 356"/>
                <a:gd name="T46" fmla="*/ 316 w 406"/>
                <a:gd name="T47" fmla="*/ 356 h 356"/>
                <a:gd name="T48" fmla="*/ 406 w 406"/>
                <a:gd name="T49" fmla="*/ 356 h 356"/>
                <a:gd name="T50" fmla="*/ 406 w 406"/>
                <a:gd name="T51" fmla="*/ 106 h 356"/>
                <a:gd name="T52" fmla="*/ 316 w 406"/>
                <a:gd name="T53" fmla="*/ 106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6" h="356">
                  <a:moveTo>
                    <a:pt x="215" y="162"/>
                  </a:moveTo>
                  <a:lnTo>
                    <a:pt x="157" y="102"/>
                  </a:lnTo>
                  <a:lnTo>
                    <a:pt x="19" y="242"/>
                  </a:lnTo>
                  <a:lnTo>
                    <a:pt x="0" y="224"/>
                  </a:lnTo>
                  <a:lnTo>
                    <a:pt x="157" y="64"/>
                  </a:lnTo>
                  <a:lnTo>
                    <a:pt x="216" y="124"/>
                  </a:lnTo>
                  <a:lnTo>
                    <a:pt x="315" y="28"/>
                  </a:lnTo>
                  <a:lnTo>
                    <a:pt x="287" y="0"/>
                  </a:lnTo>
                  <a:lnTo>
                    <a:pt x="362" y="0"/>
                  </a:lnTo>
                  <a:lnTo>
                    <a:pt x="362" y="74"/>
                  </a:lnTo>
                  <a:lnTo>
                    <a:pt x="334" y="47"/>
                  </a:lnTo>
                  <a:lnTo>
                    <a:pt x="215" y="162"/>
                  </a:lnTo>
                  <a:close/>
                  <a:moveTo>
                    <a:pt x="66" y="356"/>
                  </a:moveTo>
                  <a:lnTo>
                    <a:pt x="156" y="356"/>
                  </a:lnTo>
                  <a:lnTo>
                    <a:pt x="156" y="230"/>
                  </a:lnTo>
                  <a:lnTo>
                    <a:pt x="66" y="230"/>
                  </a:lnTo>
                  <a:lnTo>
                    <a:pt x="66" y="356"/>
                  </a:lnTo>
                  <a:close/>
                  <a:moveTo>
                    <a:pt x="191" y="356"/>
                  </a:moveTo>
                  <a:lnTo>
                    <a:pt x="281" y="356"/>
                  </a:lnTo>
                  <a:lnTo>
                    <a:pt x="281" y="190"/>
                  </a:lnTo>
                  <a:lnTo>
                    <a:pt x="191" y="190"/>
                  </a:lnTo>
                  <a:lnTo>
                    <a:pt x="191" y="356"/>
                  </a:lnTo>
                  <a:close/>
                  <a:moveTo>
                    <a:pt x="316" y="106"/>
                  </a:moveTo>
                  <a:lnTo>
                    <a:pt x="316" y="356"/>
                  </a:lnTo>
                  <a:lnTo>
                    <a:pt x="406" y="356"/>
                  </a:lnTo>
                  <a:lnTo>
                    <a:pt x="406" y="106"/>
                  </a:lnTo>
                  <a:lnTo>
                    <a:pt x="316" y="106"/>
                  </a:lnTo>
                  <a:close/>
                </a:path>
              </a:pathLst>
            </a:custGeom>
            <a:solidFill>
              <a:srgbClr val="FFFFFF"/>
            </a:solidFill>
            <a:ln>
              <a:noFill/>
            </a:ln>
          </p:spPr>
          <p:txBody>
            <a:bodyPr/>
            <a:lstStyle/>
            <a:p>
              <a:pPr>
                <a:defRPr/>
              </a:pPr>
              <a:endParaRPr lang="zh-CN" altLang="en-US"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sp>
          <p:nvSpPr>
            <p:cNvPr id="43" name="ïşḷiḋê"/>
            <p:cNvSpPr/>
            <p:nvPr>
              <p:custDataLst>
                <p:tags r:id="rId18"/>
              </p:custDataLst>
            </p:nvPr>
          </p:nvSpPr>
          <p:spPr bwMode="auto">
            <a:xfrm>
              <a:off x="10505879" y="2013104"/>
              <a:ext cx="440288" cy="397036"/>
            </a:xfrm>
            <a:custGeom>
              <a:avLst/>
              <a:gdLst>
                <a:gd name="connsiteX0" fmla="*/ 521432 w 608344"/>
                <a:gd name="connsiteY0" fmla="*/ 370453 h 548582"/>
                <a:gd name="connsiteX1" fmla="*/ 465737 w 608344"/>
                <a:gd name="connsiteY1" fmla="*/ 425787 h 548582"/>
                <a:gd name="connsiteX2" fmla="*/ 442491 w 608344"/>
                <a:gd name="connsiteY2" fmla="*/ 402479 h 548582"/>
                <a:gd name="connsiteX3" fmla="*/ 418201 w 608344"/>
                <a:gd name="connsiteY3" fmla="*/ 426545 h 548582"/>
                <a:gd name="connsiteX4" fmla="*/ 441447 w 608344"/>
                <a:gd name="connsiteY4" fmla="*/ 449948 h 548582"/>
                <a:gd name="connsiteX5" fmla="*/ 465642 w 608344"/>
                <a:gd name="connsiteY5" fmla="*/ 474204 h 548582"/>
                <a:gd name="connsiteX6" fmla="*/ 489932 w 608344"/>
                <a:gd name="connsiteY6" fmla="*/ 450043 h 548582"/>
                <a:gd name="connsiteX7" fmla="*/ 545532 w 608344"/>
                <a:gd name="connsiteY7" fmla="*/ 394709 h 548582"/>
                <a:gd name="connsiteX8" fmla="*/ 481962 w 608344"/>
                <a:gd name="connsiteY8" fmla="*/ 296170 h 548582"/>
                <a:gd name="connsiteX9" fmla="*/ 608344 w 608344"/>
                <a:gd name="connsiteY9" fmla="*/ 422376 h 548582"/>
                <a:gd name="connsiteX10" fmla="*/ 481962 w 608344"/>
                <a:gd name="connsiteY10" fmla="*/ 548582 h 548582"/>
                <a:gd name="connsiteX11" fmla="*/ 355579 w 608344"/>
                <a:gd name="connsiteY11" fmla="*/ 422376 h 548582"/>
                <a:gd name="connsiteX12" fmla="*/ 481962 w 608344"/>
                <a:gd name="connsiteY12" fmla="*/ 296170 h 548582"/>
                <a:gd name="connsiteX13" fmla="*/ 255835 w 608344"/>
                <a:gd name="connsiteY13" fmla="*/ 446 h 548582"/>
                <a:gd name="connsiteX14" fmla="*/ 317801 w 608344"/>
                <a:gd name="connsiteY14" fmla="*/ 13616 h 548582"/>
                <a:gd name="connsiteX15" fmla="*/ 348072 w 608344"/>
                <a:gd name="connsiteY15" fmla="*/ 41661 h 548582"/>
                <a:gd name="connsiteX16" fmla="*/ 381190 w 608344"/>
                <a:gd name="connsiteY16" fmla="*/ 146831 h 548582"/>
                <a:gd name="connsiteX17" fmla="*/ 378913 w 608344"/>
                <a:gd name="connsiteY17" fmla="*/ 156211 h 548582"/>
                <a:gd name="connsiteX18" fmla="*/ 387833 w 608344"/>
                <a:gd name="connsiteY18" fmla="*/ 200458 h 548582"/>
                <a:gd name="connsiteX19" fmla="*/ 366387 w 608344"/>
                <a:gd name="connsiteY19" fmla="*/ 237694 h 548582"/>
                <a:gd name="connsiteX20" fmla="*/ 351393 w 608344"/>
                <a:gd name="connsiteY20" fmla="*/ 278720 h 548582"/>
                <a:gd name="connsiteX21" fmla="*/ 351393 w 608344"/>
                <a:gd name="connsiteY21" fmla="*/ 322873 h 548582"/>
                <a:gd name="connsiteX22" fmla="*/ 317611 w 608344"/>
                <a:gd name="connsiteY22" fmla="*/ 422358 h 548582"/>
                <a:gd name="connsiteX23" fmla="*/ 376635 w 608344"/>
                <a:gd name="connsiteY23" fmla="*/ 548088 h 548582"/>
                <a:gd name="connsiteX24" fmla="*/ 26855 w 608344"/>
                <a:gd name="connsiteY24" fmla="*/ 548088 h 548582"/>
                <a:gd name="connsiteX25" fmla="*/ 0 w 608344"/>
                <a:gd name="connsiteY25" fmla="*/ 521274 h 548582"/>
                <a:gd name="connsiteX26" fmla="*/ 0 w 608344"/>
                <a:gd name="connsiteY26" fmla="*/ 473806 h 548582"/>
                <a:gd name="connsiteX27" fmla="*/ 19453 w 608344"/>
                <a:gd name="connsiteY27" fmla="*/ 432969 h 548582"/>
                <a:gd name="connsiteX28" fmla="*/ 173751 w 608344"/>
                <a:gd name="connsiteY28" fmla="*/ 334242 h 548582"/>
                <a:gd name="connsiteX29" fmla="*/ 176408 w 608344"/>
                <a:gd name="connsiteY29" fmla="*/ 329884 h 548582"/>
                <a:gd name="connsiteX30" fmla="*/ 176408 w 608344"/>
                <a:gd name="connsiteY30" fmla="*/ 278720 h 548582"/>
                <a:gd name="connsiteX31" fmla="*/ 161320 w 608344"/>
                <a:gd name="connsiteY31" fmla="*/ 237694 h 548582"/>
                <a:gd name="connsiteX32" fmla="*/ 139969 w 608344"/>
                <a:gd name="connsiteY32" fmla="*/ 200458 h 548582"/>
                <a:gd name="connsiteX33" fmla="*/ 148320 w 608344"/>
                <a:gd name="connsiteY33" fmla="*/ 156211 h 548582"/>
                <a:gd name="connsiteX34" fmla="*/ 146042 w 608344"/>
                <a:gd name="connsiteY34" fmla="*/ 146736 h 548582"/>
                <a:gd name="connsiteX35" fmla="*/ 145758 w 608344"/>
                <a:gd name="connsiteY35" fmla="*/ 95099 h 548582"/>
                <a:gd name="connsiteX36" fmla="*/ 176029 w 608344"/>
                <a:gd name="connsiteY36" fmla="*/ 42135 h 548582"/>
                <a:gd name="connsiteX37" fmla="*/ 203928 w 608344"/>
                <a:gd name="connsiteY37" fmla="*/ 19017 h 548582"/>
                <a:gd name="connsiteX38" fmla="*/ 231162 w 608344"/>
                <a:gd name="connsiteY38" fmla="*/ 5089 h 548582"/>
                <a:gd name="connsiteX39" fmla="*/ 255835 w 608344"/>
                <a:gd name="connsiteY39" fmla="*/ 446 h 548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8344" h="548582">
                  <a:moveTo>
                    <a:pt x="521432" y="370453"/>
                  </a:moveTo>
                  <a:lnTo>
                    <a:pt x="465737" y="425787"/>
                  </a:lnTo>
                  <a:lnTo>
                    <a:pt x="442491" y="402479"/>
                  </a:lnTo>
                  <a:lnTo>
                    <a:pt x="418201" y="426545"/>
                  </a:lnTo>
                  <a:lnTo>
                    <a:pt x="441447" y="449948"/>
                  </a:lnTo>
                  <a:lnTo>
                    <a:pt x="465642" y="474204"/>
                  </a:lnTo>
                  <a:lnTo>
                    <a:pt x="489932" y="450043"/>
                  </a:lnTo>
                  <a:lnTo>
                    <a:pt x="545532" y="394709"/>
                  </a:lnTo>
                  <a:close/>
                  <a:moveTo>
                    <a:pt x="481962" y="296170"/>
                  </a:moveTo>
                  <a:cubicBezTo>
                    <a:pt x="551795" y="296170"/>
                    <a:pt x="608344" y="352641"/>
                    <a:pt x="608344" y="422376"/>
                  </a:cubicBezTo>
                  <a:cubicBezTo>
                    <a:pt x="608344" y="492111"/>
                    <a:pt x="551795" y="548582"/>
                    <a:pt x="481962" y="548582"/>
                  </a:cubicBezTo>
                  <a:cubicBezTo>
                    <a:pt x="412129" y="548582"/>
                    <a:pt x="355579" y="492111"/>
                    <a:pt x="355579" y="422376"/>
                  </a:cubicBezTo>
                  <a:cubicBezTo>
                    <a:pt x="355579" y="352641"/>
                    <a:pt x="412129" y="296170"/>
                    <a:pt x="481962" y="296170"/>
                  </a:cubicBezTo>
                  <a:close/>
                  <a:moveTo>
                    <a:pt x="255835" y="446"/>
                  </a:moveTo>
                  <a:cubicBezTo>
                    <a:pt x="282785" y="-1828"/>
                    <a:pt x="303187" y="4899"/>
                    <a:pt x="317801" y="13616"/>
                  </a:cubicBezTo>
                  <a:cubicBezTo>
                    <a:pt x="339721" y="25744"/>
                    <a:pt x="348072" y="41661"/>
                    <a:pt x="348072" y="41661"/>
                  </a:cubicBezTo>
                  <a:cubicBezTo>
                    <a:pt x="348072" y="41661"/>
                    <a:pt x="398176" y="45167"/>
                    <a:pt x="381190" y="146831"/>
                  </a:cubicBezTo>
                  <a:cubicBezTo>
                    <a:pt x="380621" y="149863"/>
                    <a:pt x="379862" y="153085"/>
                    <a:pt x="378913" y="156211"/>
                  </a:cubicBezTo>
                  <a:cubicBezTo>
                    <a:pt x="388592" y="156211"/>
                    <a:pt x="398271" y="163507"/>
                    <a:pt x="387833" y="200458"/>
                  </a:cubicBezTo>
                  <a:cubicBezTo>
                    <a:pt x="379672" y="229262"/>
                    <a:pt x="372080" y="237221"/>
                    <a:pt x="366387" y="237694"/>
                  </a:cubicBezTo>
                  <a:cubicBezTo>
                    <a:pt x="364394" y="250675"/>
                    <a:pt x="359175" y="265076"/>
                    <a:pt x="351393" y="278720"/>
                  </a:cubicBezTo>
                  <a:lnTo>
                    <a:pt x="351393" y="322873"/>
                  </a:lnTo>
                  <a:cubicBezTo>
                    <a:pt x="330232" y="350539"/>
                    <a:pt x="317611" y="385027"/>
                    <a:pt x="317611" y="422358"/>
                  </a:cubicBezTo>
                  <a:cubicBezTo>
                    <a:pt x="317611" y="472764"/>
                    <a:pt x="340480" y="518053"/>
                    <a:pt x="376635" y="548088"/>
                  </a:cubicBezTo>
                  <a:lnTo>
                    <a:pt x="26855" y="548088"/>
                  </a:lnTo>
                  <a:cubicBezTo>
                    <a:pt x="12052" y="548088"/>
                    <a:pt x="0" y="536055"/>
                    <a:pt x="0" y="521274"/>
                  </a:cubicBezTo>
                  <a:lnTo>
                    <a:pt x="0" y="473806"/>
                  </a:lnTo>
                  <a:cubicBezTo>
                    <a:pt x="0" y="457983"/>
                    <a:pt x="7212" y="443013"/>
                    <a:pt x="19453" y="432969"/>
                  </a:cubicBezTo>
                  <a:cubicBezTo>
                    <a:pt x="86638" y="377921"/>
                    <a:pt x="159043" y="341443"/>
                    <a:pt x="173751" y="334242"/>
                  </a:cubicBezTo>
                  <a:cubicBezTo>
                    <a:pt x="175365" y="333484"/>
                    <a:pt x="176408" y="331779"/>
                    <a:pt x="176408" y="329884"/>
                  </a:cubicBezTo>
                  <a:lnTo>
                    <a:pt x="176408" y="278720"/>
                  </a:lnTo>
                  <a:cubicBezTo>
                    <a:pt x="168437" y="265076"/>
                    <a:pt x="163313" y="250675"/>
                    <a:pt x="161320" y="237694"/>
                  </a:cubicBezTo>
                  <a:cubicBezTo>
                    <a:pt x="155627" y="237221"/>
                    <a:pt x="148035" y="229072"/>
                    <a:pt x="139969" y="200458"/>
                  </a:cubicBezTo>
                  <a:cubicBezTo>
                    <a:pt x="129531" y="164170"/>
                    <a:pt x="138925" y="156496"/>
                    <a:pt x="148320" y="156211"/>
                  </a:cubicBezTo>
                  <a:cubicBezTo>
                    <a:pt x="147371" y="153085"/>
                    <a:pt x="146612" y="149863"/>
                    <a:pt x="146042" y="146736"/>
                  </a:cubicBezTo>
                  <a:cubicBezTo>
                    <a:pt x="142436" y="128450"/>
                    <a:pt x="141487" y="111396"/>
                    <a:pt x="145758" y="95099"/>
                  </a:cubicBezTo>
                  <a:cubicBezTo>
                    <a:pt x="150787" y="73212"/>
                    <a:pt x="162744" y="55684"/>
                    <a:pt x="176029" y="42135"/>
                  </a:cubicBezTo>
                  <a:cubicBezTo>
                    <a:pt x="184379" y="33134"/>
                    <a:pt x="193869" y="25459"/>
                    <a:pt x="203928" y="19017"/>
                  </a:cubicBezTo>
                  <a:cubicBezTo>
                    <a:pt x="212183" y="13332"/>
                    <a:pt x="221293" y="8405"/>
                    <a:pt x="231162" y="5089"/>
                  </a:cubicBezTo>
                  <a:cubicBezTo>
                    <a:pt x="238849" y="2625"/>
                    <a:pt x="247105" y="825"/>
                    <a:pt x="255835" y="446"/>
                  </a:cubicBezTo>
                  <a:close/>
                </a:path>
              </a:pathLst>
            </a:custGeom>
            <a:solidFill>
              <a:srgbClr val="FFFFFF"/>
            </a:solidFill>
            <a:ln>
              <a:noFill/>
            </a:ln>
          </p:spPr>
          <p:txBody>
            <a:bodyPr/>
            <a:lstStyle/>
            <a:p>
              <a:pPr>
                <a:defRPr/>
              </a:pPr>
              <a:endParaRPr lang="zh-CN" altLang="en-US" kern="0" dirty="0">
                <a:solidFill>
                  <a:prstClr val="black">
                    <a:lumMod val="65000"/>
                    <a:lumOff val="35000"/>
                  </a:prstClr>
                </a:solidFill>
                <a:latin typeface="思源宋体 CN" panose="02020900000000000000" pitchFamily="18" charset="-122"/>
                <a:ea typeface="思源宋体 CN" panose="02020900000000000000" pitchFamily="18"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四：针对多种类别混合的定制软件开发项目，软件类别调整因子如何取值？</a:t>
            </a:r>
            <a:endParaRPr lang="zh-CN" altLang="en-US" b="1">
              <a:latin typeface="微软雅黑" panose="020B0503020204020204" charset="-122"/>
              <a:ea typeface="微软雅黑" panose="020B0503020204020204" charset="-122"/>
            </a:endParaRPr>
          </a:p>
        </p:txBody>
      </p:sp>
      <p:sp>
        <p:nvSpPr>
          <p:cNvPr id="14" name="图形"/>
          <p:cNvSpPr txBox="1"/>
          <p:nvPr>
            <p:custDataLst>
              <p:tags r:id="rId4"/>
            </p:custDataLst>
          </p:nvPr>
        </p:nvSpPr>
        <p:spPr>
          <a:xfrm>
            <a:off x="4767580" y="3164205"/>
            <a:ext cx="6790055" cy="112395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rPr>
              <a:t>当软件开发包含多种软件类别（如系统中包含了业务处理和部分大数据），原则上按主体功能类别取值；如果多种类别功能占比均衡，可取各类别调整因子平均值。详细的取值标准可参考《指南》中的1.1章节表1</a:t>
            </a:r>
            <a:r>
              <a:rPr lang="zh-CN" altLang="en-US" sz="1400">
                <a:latin typeface="微软雅黑" panose="020B0503020204020204" charset="-122"/>
                <a:ea typeface="微软雅黑" panose="020B0503020204020204" charset="-122"/>
                <a:cs typeface="思源黑体旧字形 Light" panose="020B0300000000000000" charset="-128"/>
                <a:sym typeface="+mn-ea"/>
              </a:rPr>
              <a:t>。</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grpSp>
        <p:nvGrpSpPr>
          <p:cNvPr id="5" name="组合 4"/>
          <p:cNvGrpSpPr/>
          <p:nvPr/>
        </p:nvGrpSpPr>
        <p:grpSpPr>
          <a:xfrm>
            <a:off x="798195" y="1925320"/>
            <a:ext cx="3031490" cy="3031490"/>
            <a:chOff x="1257" y="4333"/>
            <a:chExt cx="4774" cy="4774"/>
          </a:xfrm>
        </p:grpSpPr>
        <p:grpSp>
          <p:nvGrpSpPr>
            <p:cNvPr id="8" name="组合 7"/>
            <p:cNvGrpSpPr/>
            <p:nvPr/>
          </p:nvGrpSpPr>
          <p:grpSpPr>
            <a:xfrm rot="0">
              <a:off x="1257" y="4333"/>
              <a:ext cx="4775" cy="4775"/>
              <a:chOff x="4253589" y="832387"/>
              <a:chExt cx="3707366" cy="3707366"/>
            </a:xfrm>
          </p:grpSpPr>
          <p:sp>
            <p:nvSpPr>
              <p:cNvPr id="15" name="Oval 22+"/>
              <p:cNvSpPr/>
              <p:nvPr>
                <p:custDataLst>
                  <p:tags r:id="rId5"/>
                </p:custDataLst>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6" name="Oval 22++"/>
              <p:cNvSpPr/>
              <p:nvPr>
                <p:custDataLst>
                  <p:tags r:id="rId6"/>
                </p:custDataLst>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7" name="Oval 22++"/>
              <p:cNvSpPr/>
              <p:nvPr>
                <p:custDataLst>
                  <p:tags r:id="rId7"/>
                </p:custDataLst>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8" name="Oval 22+++"/>
              <p:cNvSpPr/>
              <p:nvPr>
                <p:custDataLst>
                  <p:tags r:id="rId8"/>
                </p:custDataLst>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20" name="椭圆 19"/>
              <p:cNvSpPr/>
              <p:nvPr>
                <p:custDataLst>
                  <p:tags r:id="rId9"/>
                </p:custDataLst>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21" name="图形 8"/>
            <p:cNvPicPr>
              <a:picLocks noChangeAspect="1"/>
            </p:cNvPicPr>
            <p:nvPr>
              <p:custDataLst>
                <p:tags r:id="rId10"/>
              </p:custDataLst>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198" y="6321"/>
              <a:ext cx="893" cy="893"/>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五：对于政务云无法提供的网络、存储、计算、安全资源服务及成品软件等，该如何申请采购？</a:t>
            </a:r>
            <a:endParaRPr lang="zh-CN" altLang="en-US" b="1">
              <a:latin typeface="微软雅黑" panose="020B0503020204020204" charset="-122"/>
              <a:ea typeface="微软雅黑" panose="020B0503020204020204" charset="-122"/>
            </a:endParaRPr>
          </a:p>
        </p:txBody>
      </p:sp>
      <p:sp>
        <p:nvSpPr>
          <p:cNvPr id="14" name="图形"/>
          <p:cNvSpPr txBox="1"/>
          <p:nvPr>
            <p:custDataLst>
              <p:tags r:id="rId4"/>
            </p:custDataLst>
          </p:nvPr>
        </p:nvSpPr>
        <p:spPr>
          <a:xfrm>
            <a:off x="4767580" y="3164205"/>
            <a:ext cx="6790055" cy="112395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rPr>
              <a:t>对于与政务云沟通后确认政务云无法提供的网络、存储、计算、安全资源服务及成品软件等，经过云主管部门书面确认同意后，可以由项目单位另行申请采购，采购申请应符合相关规定要求。</a:t>
            </a:r>
            <a:endPar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endParaRPr>
          </a:p>
        </p:txBody>
      </p:sp>
      <p:grpSp>
        <p:nvGrpSpPr>
          <p:cNvPr id="5" name="组合 4"/>
          <p:cNvGrpSpPr/>
          <p:nvPr/>
        </p:nvGrpSpPr>
        <p:grpSpPr>
          <a:xfrm>
            <a:off x="798195" y="1925320"/>
            <a:ext cx="3031490" cy="3031490"/>
            <a:chOff x="1257" y="4333"/>
            <a:chExt cx="4774" cy="4774"/>
          </a:xfrm>
        </p:grpSpPr>
        <p:grpSp>
          <p:nvGrpSpPr>
            <p:cNvPr id="8" name="组合 7"/>
            <p:cNvGrpSpPr/>
            <p:nvPr/>
          </p:nvGrpSpPr>
          <p:grpSpPr>
            <a:xfrm rot="0">
              <a:off x="1257" y="4333"/>
              <a:ext cx="4775" cy="4775"/>
              <a:chOff x="4253589" y="832387"/>
              <a:chExt cx="3707366" cy="3707366"/>
            </a:xfrm>
          </p:grpSpPr>
          <p:sp>
            <p:nvSpPr>
              <p:cNvPr id="15" name="Oval 22+"/>
              <p:cNvSpPr/>
              <p:nvPr>
                <p:custDataLst>
                  <p:tags r:id="rId5"/>
                </p:custDataLst>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6" name="Oval 22++"/>
              <p:cNvSpPr/>
              <p:nvPr>
                <p:custDataLst>
                  <p:tags r:id="rId6"/>
                </p:custDataLst>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7" name="Oval 22++"/>
              <p:cNvSpPr/>
              <p:nvPr>
                <p:custDataLst>
                  <p:tags r:id="rId7"/>
                </p:custDataLst>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8" name="Oval 22+++"/>
              <p:cNvSpPr/>
              <p:nvPr>
                <p:custDataLst>
                  <p:tags r:id="rId8"/>
                </p:custDataLst>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20" name="椭圆 19"/>
              <p:cNvSpPr/>
              <p:nvPr>
                <p:custDataLst>
                  <p:tags r:id="rId9"/>
                </p:custDataLst>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21" name="图形 8"/>
            <p:cNvPicPr>
              <a:picLocks noChangeAspect="1"/>
            </p:cNvPicPr>
            <p:nvPr>
              <p:custDataLst>
                <p:tags r:id="rId10"/>
              </p:custDataLst>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198" y="6321"/>
              <a:ext cx="893" cy="893"/>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grpSp>
        <p:nvGrpSpPr>
          <p:cNvPr id="2" name="组合 1"/>
          <p:cNvGrpSpPr/>
          <p:nvPr/>
        </p:nvGrpSpPr>
        <p:grpSpPr>
          <a:xfrm>
            <a:off x="4558665" y="1593215"/>
            <a:ext cx="3032125" cy="3032125"/>
            <a:chOff x="4253589" y="832387"/>
            <a:chExt cx="3707366" cy="3707366"/>
          </a:xfrm>
        </p:grpSpPr>
        <p:grpSp>
          <p:nvGrpSpPr>
            <p:cNvPr id="3" name="组合 2"/>
            <p:cNvGrpSpPr/>
            <p:nvPr/>
          </p:nvGrpSpPr>
          <p:grpSpPr>
            <a:xfrm>
              <a:off x="4253589" y="832387"/>
              <a:ext cx="3707366" cy="3707366"/>
              <a:chOff x="4253589" y="832387"/>
              <a:chExt cx="3707366" cy="3707366"/>
            </a:xfrm>
          </p:grpSpPr>
          <p:sp>
            <p:nvSpPr>
              <p:cNvPr id="10" name="Oval 22+"/>
              <p:cNvSpPr/>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1" name="Oval 22++"/>
              <p:cNvSpPr/>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2" name="Oval 22++"/>
              <p:cNvSpPr/>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3" name="Oval 22+++"/>
              <p:cNvSpPr/>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9" name="椭圆 18"/>
              <p:cNvSpPr/>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9" name="图形 8"/>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49192" y="2314153"/>
              <a:ext cx="693616" cy="693616"/>
            </a:xfrm>
            <a:prstGeom prst="rect">
              <a:avLst/>
            </a:prstGeom>
          </p:spPr>
        </p:pic>
      </p:grpSp>
      <p:sp>
        <p:nvSpPr>
          <p:cNvPr id="38" name="文本框 37"/>
          <p:cNvSpPr txBox="1"/>
          <p:nvPr>
            <p:custDataLst>
              <p:tags r:id="rId5"/>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六：对于无法提供三个或以上报价单的设备，是否可以提供其他报价依据？</a:t>
            </a:r>
            <a:endParaRPr lang="zh-CN" altLang="en-US" b="1">
              <a:latin typeface="微软雅黑" panose="020B0503020204020204" charset="-122"/>
              <a:ea typeface="微软雅黑" panose="020B0503020204020204" charset="-122"/>
            </a:endParaRPr>
          </a:p>
        </p:txBody>
      </p:sp>
      <p:sp>
        <p:nvSpPr>
          <p:cNvPr id="42" name="图形"/>
          <p:cNvSpPr txBox="1"/>
          <p:nvPr>
            <p:custDataLst>
              <p:tags r:id="rId6"/>
            </p:custDataLst>
          </p:nvPr>
        </p:nvSpPr>
        <p:spPr>
          <a:xfrm>
            <a:off x="850900" y="2112645"/>
            <a:ext cx="3707765" cy="250126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原则上单价5000元以上或单一类型设备总价达50000元以上的设备需提供三个或以上同级别不同品牌服务商的询价报价单，报价单中须包含品牌名称、设备型号及功能性能参数、单位、数量、单价、报价单位名称（加盖公章）、联系人及电话等内容，报价单位要求为厂商或市级及以上区域代理商。</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
        <p:nvSpPr>
          <p:cNvPr id="45" name="图形"/>
          <p:cNvSpPr txBox="1"/>
          <p:nvPr>
            <p:custDataLst>
              <p:tags r:id="rId7"/>
            </p:custDataLst>
          </p:nvPr>
        </p:nvSpPr>
        <p:spPr>
          <a:xfrm>
            <a:off x="7967980" y="2153920"/>
            <a:ext cx="3707765" cy="146875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rPr>
              <a:t>若无法提供足量的询价报价单，可使用近期政府采购中标项目中的有效价格或相关证明材料作为报价参考依据（包括采购项目中所有货物清单、参数、数量等内容）。</a:t>
            </a:r>
            <a:endParaRPr lang="zh-CN" altLang="en-US" sz="1400">
              <a:solidFill>
                <a:schemeClr val="tx1"/>
              </a:solidFill>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grpSp>
        <p:nvGrpSpPr>
          <p:cNvPr id="3" name="组合 2"/>
          <p:cNvGrpSpPr/>
          <p:nvPr/>
        </p:nvGrpSpPr>
        <p:grpSpPr>
          <a:xfrm rot="0">
            <a:off x="798195" y="2751455"/>
            <a:ext cx="3032125" cy="3032125"/>
            <a:chOff x="4253589" y="832387"/>
            <a:chExt cx="3707366" cy="3707366"/>
          </a:xfrm>
        </p:grpSpPr>
        <p:sp>
          <p:nvSpPr>
            <p:cNvPr id="10" name="Oval 22+"/>
            <p:cNvSpPr/>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1" name="Oval 22++"/>
            <p:cNvSpPr/>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2" name="Oval 22++"/>
            <p:cNvSpPr/>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3" name="Oval 22+++"/>
            <p:cNvSpPr/>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9" name="椭圆 18"/>
            <p:cNvSpPr/>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七：有哪些设备可以作为信息系统集成费的计费基础？</a:t>
            </a:r>
            <a:endParaRPr lang="zh-CN" altLang="en-US" b="1">
              <a:latin typeface="微软雅黑" panose="020B0503020204020204" charset="-122"/>
              <a:ea typeface="微软雅黑" panose="020B0503020204020204" charset="-122"/>
            </a:endParaRPr>
          </a:p>
        </p:txBody>
      </p:sp>
      <p:sp>
        <p:nvSpPr>
          <p:cNvPr id="44" name="文本框 43"/>
          <p:cNvSpPr txBox="1"/>
          <p:nvPr>
            <p:custDataLst>
              <p:tags r:id="rId4"/>
            </p:custDataLst>
          </p:nvPr>
        </p:nvSpPr>
        <p:spPr>
          <a:xfrm>
            <a:off x="4156710" y="3112135"/>
            <a:ext cx="1012190" cy="308610"/>
          </a:xfrm>
          <a:prstGeom prst="roundRect">
            <a:avLst>
              <a:gd name="adj" fmla="val 50000"/>
            </a:avLst>
          </a:prstGeom>
          <a:gradFill>
            <a:gsLst>
              <a:gs pos="15000">
                <a:srgbClr val="E98871"/>
              </a:gs>
              <a:gs pos="65000">
                <a:srgbClr val="E72525"/>
              </a:gs>
            </a:gsLst>
            <a:lin ang="2700000" scaled="1"/>
          </a:gradFill>
        </p:spPr>
        <p:txBody>
          <a:bodyPr wrap="square" rtlCol="0" anchor="ctr">
            <a:noAutofit/>
          </a:bodyPr>
          <a:p>
            <a:pPr algn="ctr" defTabSz="457200">
              <a:defRPr/>
            </a:pPr>
            <a:r>
              <a:rPr kumimoji="1" lang="en-US" altLang="zh-CN" sz="1600" b="1" kern="0" dirty="0">
                <a:solidFill>
                  <a:prstClr val="white"/>
                </a:solidFill>
                <a:latin typeface="微软雅黑" panose="020B0503020204020204" charset="-122"/>
                <a:ea typeface="微软雅黑" panose="020B0503020204020204" charset="-122"/>
              </a:rPr>
              <a:t>01</a:t>
            </a:r>
            <a:endParaRPr kumimoji="1" lang="en-US" altLang="zh-CN" sz="1600" b="1" kern="0" dirty="0">
              <a:solidFill>
                <a:prstClr val="white"/>
              </a:solidFill>
              <a:latin typeface="微软雅黑" panose="020B0503020204020204" charset="-122"/>
              <a:ea typeface="微软雅黑" panose="020B0503020204020204" charset="-122"/>
            </a:endParaRPr>
          </a:p>
        </p:txBody>
      </p:sp>
      <p:sp>
        <p:nvSpPr>
          <p:cNvPr id="45" name="图形"/>
          <p:cNvSpPr txBox="1"/>
          <p:nvPr>
            <p:custDataLst>
              <p:tags r:id="rId5"/>
            </p:custDataLst>
          </p:nvPr>
        </p:nvSpPr>
        <p:spPr>
          <a:xfrm>
            <a:off x="4182110" y="3420745"/>
            <a:ext cx="7318375" cy="77978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台式、便携式计算机、平板电脑、移动式、手执式执法仪等终端设备及配套软件，打印机、复印机、扫描仪等外设设备及配套软件不与集成对象相关，不应列入集成费的计价基数。</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
        <p:nvSpPr>
          <p:cNvPr id="14" name="图形"/>
          <p:cNvSpPr txBox="1"/>
          <p:nvPr>
            <p:custDataLst>
              <p:tags r:id="rId6"/>
            </p:custDataLst>
          </p:nvPr>
        </p:nvSpPr>
        <p:spPr>
          <a:xfrm>
            <a:off x="850900" y="1053465"/>
            <a:ext cx="10824845" cy="146875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信息系统集成费指为实现建设目标，而对采购的软件、硬件进行安装部署、调试，并将各个分离的设备、功能和数据集成到相互关联、统一协调、实际可用的系统之中所需支出的费用。此费用包括集成系统的方案设计、设备安装、系统配置、数据初始化、关联系统集成、联试联调、培训、试运行、交付等所需的相关费用。</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系统集成费=（集成对象相关的设备购置费+集成对象相关的成品软件购置费）×系统集成费率。</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
        <p:nvSpPr>
          <p:cNvPr id="15" name="图形"/>
          <p:cNvSpPr txBox="1"/>
          <p:nvPr>
            <p:custDataLst>
              <p:tags r:id="rId7"/>
            </p:custDataLst>
          </p:nvPr>
        </p:nvSpPr>
        <p:spPr>
          <a:xfrm>
            <a:off x="2007870" y="3919220"/>
            <a:ext cx="775335" cy="534035"/>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800">
                <a:solidFill>
                  <a:schemeClr val="bg1"/>
                </a:solidFill>
                <a:latin typeface="微软雅黑" panose="020B0503020204020204" charset="-122"/>
                <a:ea typeface="微软雅黑" panose="020B0503020204020204" charset="-122"/>
                <a:cs typeface="思源黑体旧字形 Light" panose="020B0300000000000000" charset="-128"/>
                <a:sym typeface="+mn-ea"/>
              </a:rPr>
              <a:t>注意</a:t>
            </a:r>
            <a:endParaRPr lang="zh-CN" altLang="en-US" sz="1800">
              <a:solidFill>
                <a:schemeClr val="bg1"/>
              </a:solidFill>
              <a:latin typeface="微软雅黑" panose="020B0503020204020204" charset="-122"/>
              <a:ea typeface="微软雅黑" panose="020B0503020204020204" charset="-122"/>
              <a:cs typeface="思源黑体旧字形 Light" panose="020B0300000000000000" charset="-128"/>
              <a:sym typeface="+mn-ea"/>
            </a:endParaRPr>
          </a:p>
        </p:txBody>
      </p:sp>
      <p:sp>
        <p:nvSpPr>
          <p:cNvPr id="16" name="文本框 15"/>
          <p:cNvSpPr txBox="1"/>
          <p:nvPr>
            <p:custDataLst>
              <p:tags r:id="rId8"/>
            </p:custDataLst>
          </p:nvPr>
        </p:nvSpPr>
        <p:spPr>
          <a:xfrm>
            <a:off x="4156710" y="4272280"/>
            <a:ext cx="1012190" cy="308610"/>
          </a:xfrm>
          <a:prstGeom prst="roundRect">
            <a:avLst>
              <a:gd name="adj" fmla="val 50000"/>
            </a:avLst>
          </a:prstGeom>
          <a:gradFill>
            <a:gsLst>
              <a:gs pos="15000">
                <a:srgbClr val="E98871"/>
              </a:gs>
              <a:gs pos="65000">
                <a:srgbClr val="E72525"/>
              </a:gs>
            </a:gsLst>
            <a:lin ang="2700000" scaled="1"/>
          </a:gradFill>
        </p:spPr>
        <p:txBody>
          <a:bodyPr wrap="square" rtlCol="0" anchor="ctr">
            <a:noAutofit/>
          </a:bodyPr>
          <a:p>
            <a:pPr algn="ctr" defTabSz="457200">
              <a:defRPr/>
            </a:pPr>
            <a:r>
              <a:rPr kumimoji="1" lang="en-US" altLang="zh-CN" sz="1600" b="1" kern="0" dirty="0">
                <a:solidFill>
                  <a:prstClr val="white"/>
                </a:solidFill>
                <a:latin typeface="微软雅黑" panose="020B0503020204020204" charset="-122"/>
                <a:ea typeface="微软雅黑" panose="020B0503020204020204" charset="-122"/>
              </a:rPr>
              <a:t>02</a:t>
            </a:r>
            <a:endParaRPr kumimoji="1" lang="en-US" altLang="zh-CN" sz="1600" b="1" kern="0" dirty="0">
              <a:solidFill>
                <a:prstClr val="white"/>
              </a:solidFill>
              <a:latin typeface="微软雅黑" panose="020B0503020204020204" charset="-122"/>
              <a:ea typeface="微软雅黑" panose="020B0503020204020204" charset="-122"/>
            </a:endParaRPr>
          </a:p>
        </p:txBody>
      </p:sp>
      <p:sp>
        <p:nvSpPr>
          <p:cNvPr id="17" name="图形"/>
          <p:cNvSpPr txBox="1"/>
          <p:nvPr>
            <p:custDataLst>
              <p:tags r:id="rId9"/>
            </p:custDataLst>
          </p:nvPr>
        </p:nvSpPr>
        <p:spPr>
          <a:xfrm>
            <a:off x="4182110" y="4580890"/>
            <a:ext cx="7318375" cy="43561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软件系统之间的接口开发费不应计为集成费。</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
        <p:nvSpPr>
          <p:cNvPr id="18" name="文本框 17"/>
          <p:cNvSpPr txBox="1"/>
          <p:nvPr>
            <p:custDataLst>
              <p:tags r:id="rId10"/>
            </p:custDataLst>
          </p:nvPr>
        </p:nvSpPr>
        <p:spPr>
          <a:xfrm>
            <a:off x="4156710" y="5136515"/>
            <a:ext cx="1012190" cy="308610"/>
          </a:xfrm>
          <a:prstGeom prst="roundRect">
            <a:avLst>
              <a:gd name="adj" fmla="val 50000"/>
            </a:avLst>
          </a:prstGeom>
          <a:gradFill>
            <a:gsLst>
              <a:gs pos="15000">
                <a:srgbClr val="E98871"/>
              </a:gs>
              <a:gs pos="65000">
                <a:srgbClr val="E72525"/>
              </a:gs>
            </a:gsLst>
            <a:lin ang="2700000" scaled="1"/>
          </a:gradFill>
        </p:spPr>
        <p:txBody>
          <a:bodyPr wrap="square" rtlCol="0" anchor="ctr">
            <a:noAutofit/>
          </a:bodyPr>
          <a:p>
            <a:pPr algn="ctr" defTabSz="457200">
              <a:defRPr/>
            </a:pPr>
            <a:r>
              <a:rPr kumimoji="1" lang="en-US" altLang="zh-CN" sz="1600" b="1" kern="0" dirty="0">
                <a:solidFill>
                  <a:prstClr val="white"/>
                </a:solidFill>
                <a:latin typeface="微软雅黑" panose="020B0503020204020204" charset="-122"/>
                <a:ea typeface="微软雅黑" panose="020B0503020204020204" charset="-122"/>
              </a:rPr>
              <a:t>03</a:t>
            </a:r>
            <a:endParaRPr kumimoji="1" lang="en-US" altLang="zh-CN" sz="1600" b="1" kern="0" dirty="0">
              <a:solidFill>
                <a:prstClr val="white"/>
              </a:solidFill>
              <a:latin typeface="微软雅黑" panose="020B0503020204020204" charset="-122"/>
              <a:ea typeface="微软雅黑" panose="020B0503020204020204" charset="-122"/>
            </a:endParaRPr>
          </a:p>
        </p:txBody>
      </p:sp>
      <p:sp>
        <p:nvSpPr>
          <p:cNvPr id="20" name="图形"/>
          <p:cNvSpPr txBox="1"/>
          <p:nvPr>
            <p:custDataLst>
              <p:tags r:id="rId11"/>
            </p:custDataLst>
          </p:nvPr>
        </p:nvSpPr>
        <p:spPr>
          <a:xfrm>
            <a:off x="4182110" y="5445125"/>
            <a:ext cx="7318375" cy="43561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rPr>
              <a:t>已采用建安工程类计价标准计取的，不再额外计算该部分集成费。</a:t>
            </a:r>
            <a:endParaRPr lang="zh-CN" altLang="en-US" sz="1400">
              <a:solidFill>
                <a:schemeClr val="tx1">
                  <a:lumMod val="85000"/>
                  <a:lumOff val="15000"/>
                </a:schemeClr>
              </a:solidFill>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userDrawn="1">
            <p:custDataLst>
              <p:tags r:id="rId1"/>
            </p:custDataLst>
          </p:nvPr>
        </p:nvPicPr>
        <p:blipFill>
          <a:blip r:embed="rId2">
            <a:alphaModFix amt="30000"/>
          </a:blip>
          <a:stretch>
            <a:fillRect/>
          </a:stretch>
        </p:blipFill>
        <p:spPr>
          <a:xfrm>
            <a:off x="0" y="1"/>
            <a:ext cx="12192000" cy="6857999"/>
          </a:xfrm>
          <a:prstGeom prst="rect">
            <a:avLst/>
          </a:prstGeom>
        </p:spPr>
      </p:pic>
      <p:grpSp>
        <p:nvGrpSpPr>
          <p:cNvPr id="4" name="组合 3"/>
          <p:cNvGrpSpPr/>
          <p:nvPr/>
        </p:nvGrpSpPr>
        <p:grpSpPr>
          <a:xfrm rot="0">
            <a:off x="186690" y="209550"/>
            <a:ext cx="454025" cy="470535"/>
            <a:chOff x="300694" y="195011"/>
            <a:chExt cx="632278" cy="654979"/>
          </a:xfrm>
        </p:grpSpPr>
        <p:sp>
          <p:nvSpPr>
            <p:cNvPr id="6" name="任意多边形: 形状 5"/>
            <p:cNvSpPr/>
            <p:nvPr/>
          </p:nvSpPr>
          <p:spPr>
            <a:xfrm rot="1889490">
              <a:off x="565381" y="195011"/>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sp>
          <p:nvSpPr>
            <p:cNvPr id="7" name="任意多边形: 形状 6"/>
            <p:cNvSpPr/>
            <p:nvPr/>
          </p:nvSpPr>
          <p:spPr>
            <a:xfrm rot="1889490" flipH="1" flipV="1">
              <a:off x="300694" y="277079"/>
              <a:ext cx="367591" cy="572911"/>
            </a:xfrm>
            <a:custGeom>
              <a:avLst/>
              <a:gdLst>
                <a:gd name="connsiteX0" fmla="*/ 367748 w 735496"/>
                <a:gd name="connsiteY0" fmla="*/ 0 h 1146313"/>
                <a:gd name="connsiteX1" fmla="*/ 728025 w 735496"/>
                <a:gd name="connsiteY1" fmla="*/ 293634 h 1146313"/>
                <a:gd name="connsiteX2" fmla="*/ 733492 w 735496"/>
                <a:gd name="connsiteY2" fmla="*/ 347870 h 1146313"/>
                <a:gd name="connsiteX3" fmla="*/ 735496 w 735496"/>
                <a:gd name="connsiteY3" fmla="*/ 347870 h 1146313"/>
                <a:gd name="connsiteX4" fmla="*/ 735496 w 735496"/>
                <a:gd name="connsiteY4" fmla="*/ 367748 h 1146313"/>
                <a:gd name="connsiteX5" fmla="*/ 735496 w 735496"/>
                <a:gd name="connsiteY5" fmla="*/ 1146313 h 1146313"/>
                <a:gd name="connsiteX6" fmla="*/ 0 w 735496"/>
                <a:gd name="connsiteY6" fmla="*/ 1146313 h 1146313"/>
                <a:gd name="connsiteX7" fmla="*/ 0 w 735496"/>
                <a:gd name="connsiteY7" fmla="*/ 367748 h 1146313"/>
                <a:gd name="connsiteX8" fmla="*/ 0 w 735496"/>
                <a:gd name="connsiteY8" fmla="*/ 347870 h 1146313"/>
                <a:gd name="connsiteX9" fmla="*/ 2004 w 735496"/>
                <a:gd name="connsiteY9" fmla="*/ 347870 h 1146313"/>
                <a:gd name="connsiteX10" fmla="*/ 7471 w 735496"/>
                <a:gd name="connsiteY10" fmla="*/ 293634 h 1146313"/>
                <a:gd name="connsiteX11" fmla="*/ 367748 w 735496"/>
                <a:gd name="connsiteY11" fmla="*/ 0 h 114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5496" h="1146313">
                  <a:moveTo>
                    <a:pt x="367748" y="0"/>
                  </a:moveTo>
                  <a:cubicBezTo>
                    <a:pt x="545462" y="0"/>
                    <a:pt x="693734" y="126057"/>
                    <a:pt x="728025" y="293634"/>
                  </a:cubicBezTo>
                  <a:lnTo>
                    <a:pt x="733492" y="347870"/>
                  </a:lnTo>
                  <a:lnTo>
                    <a:pt x="735496" y="347870"/>
                  </a:lnTo>
                  <a:lnTo>
                    <a:pt x="735496" y="367748"/>
                  </a:lnTo>
                  <a:lnTo>
                    <a:pt x="735496" y="1146313"/>
                  </a:lnTo>
                  <a:lnTo>
                    <a:pt x="0" y="1146313"/>
                  </a:lnTo>
                  <a:lnTo>
                    <a:pt x="0" y="367748"/>
                  </a:lnTo>
                  <a:lnTo>
                    <a:pt x="0" y="347870"/>
                  </a:lnTo>
                  <a:lnTo>
                    <a:pt x="2004" y="347870"/>
                  </a:lnTo>
                  <a:lnTo>
                    <a:pt x="7471" y="293634"/>
                  </a:lnTo>
                  <a:cubicBezTo>
                    <a:pt x="41763" y="126057"/>
                    <a:pt x="190034" y="0"/>
                    <a:pt x="367748" y="0"/>
                  </a:cubicBezTo>
                  <a:close/>
                </a:path>
              </a:pathLst>
            </a:custGeom>
            <a:gradFill>
              <a:gsLst>
                <a:gs pos="0">
                  <a:srgbClr val="E72525"/>
                </a:gs>
                <a:gs pos="100000">
                  <a:srgbClr val="E72525">
                    <a:alpha val="0"/>
                  </a:srgbClr>
                </a:gs>
              </a:gsLst>
              <a:lin ang="5400000" scaled="1"/>
            </a:gradFill>
            <a:ln w="12700" cap="flat" cmpd="sng" algn="ctr">
              <a:noFill/>
              <a:prstDash val="solid"/>
              <a:miter lim="800000"/>
            </a:ln>
            <a:effectLst/>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Arial Black" panose="020B0A04020102020204" pitchFamily="34" charset="0"/>
                <a:ea typeface="思源宋体 CN" panose="02020900000000000000" pitchFamily="18" charset="-122"/>
                <a:cs typeface="+mn-cs"/>
              </a:endParaRPr>
            </a:p>
          </p:txBody>
        </p:sp>
      </p:grpSp>
      <p:sp>
        <p:nvSpPr>
          <p:cNvPr id="38" name="文本框 37"/>
          <p:cNvSpPr txBox="1"/>
          <p:nvPr>
            <p:custDataLst>
              <p:tags r:id="rId3"/>
            </p:custDataLst>
          </p:nvPr>
        </p:nvSpPr>
        <p:spPr>
          <a:xfrm>
            <a:off x="798195" y="337820"/>
            <a:ext cx="10277475" cy="506730"/>
          </a:xfrm>
          <a:prstGeom prst="rect">
            <a:avLst/>
          </a:prstGeom>
          <a:noFill/>
        </p:spPr>
        <p:txBody>
          <a:bodyPr wrap="square" rtlCol="0">
            <a:spAutoFit/>
          </a:bodyPr>
          <a:p>
            <a:pPr indent="0" fontAlgn="auto">
              <a:lnSpc>
                <a:spcPct val="150000"/>
              </a:lnSpc>
            </a:pPr>
            <a:r>
              <a:rPr lang="zh-CN" altLang="en-US" b="1">
                <a:latin typeface="微软雅黑" panose="020B0503020204020204" charset="-122"/>
                <a:ea typeface="微软雅黑" panose="020B0503020204020204" charset="-122"/>
              </a:rPr>
              <a:t>问题</a:t>
            </a:r>
            <a:r>
              <a:rPr lang="zh-CN" altLang="en-US" b="1">
                <a:latin typeface="微软雅黑" panose="020B0503020204020204" charset="-122"/>
                <a:ea typeface="微软雅黑" panose="020B0503020204020204" charset="-122"/>
              </a:rPr>
              <a:t>八：集成费费率如何取值？</a:t>
            </a:r>
            <a:endParaRPr lang="zh-CN" altLang="en-US" b="1">
              <a:latin typeface="微软雅黑" panose="020B0503020204020204" charset="-122"/>
              <a:ea typeface="微软雅黑" panose="020B0503020204020204" charset="-122"/>
            </a:endParaRPr>
          </a:p>
        </p:txBody>
      </p:sp>
      <p:sp>
        <p:nvSpPr>
          <p:cNvPr id="14" name="图形"/>
          <p:cNvSpPr txBox="1"/>
          <p:nvPr>
            <p:custDataLst>
              <p:tags r:id="rId4"/>
            </p:custDataLst>
          </p:nvPr>
        </p:nvSpPr>
        <p:spPr>
          <a:xfrm>
            <a:off x="4536440" y="3616960"/>
            <a:ext cx="6609080" cy="77978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对于集成复杂度较高（如：需省本级、市州级、县（区）级部署安装）的项目，费率取值范围≤8%。</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grpSp>
        <p:nvGrpSpPr>
          <p:cNvPr id="5" name="组合 4"/>
          <p:cNvGrpSpPr/>
          <p:nvPr/>
        </p:nvGrpSpPr>
        <p:grpSpPr>
          <a:xfrm>
            <a:off x="798195" y="1925320"/>
            <a:ext cx="3031490" cy="3031490"/>
            <a:chOff x="1257" y="4333"/>
            <a:chExt cx="4774" cy="4774"/>
          </a:xfrm>
        </p:grpSpPr>
        <p:grpSp>
          <p:nvGrpSpPr>
            <p:cNvPr id="8" name="组合 7"/>
            <p:cNvGrpSpPr/>
            <p:nvPr/>
          </p:nvGrpSpPr>
          <p:grpSpPr>
            <a:xfrm rot="0">
              <a:off x="1257" y="4333"/>
              <a:ext cx="4775" cy="4775"/>
              <a:chOff x="4253589" y="832387"/>
              <a:chExt cx="3707366" cy="3707366"/>
            </a:xfrm>
          </p:grpSpPr>
          <p:sp>
            <p:nvSpPr>
              <p:cNvPr id="15" name="Oval 22+"/>
              <p:cNvSpPr/>
              <p:nvPr>
                <p:custDataLst>
                  <p:tags r:id="rId5"/>
                </p:custDataLst>
              </p:nvPr>
            </p:nvSpPr>
            <p:spPr>
              <a:xfrm>
                <a:off x="4938871" y="1517669"/>
                <a:ext cx="2336802" cy="2336802"/>
              </a:xfrm>
              <a:prstGeom prst="donut">
                <a:avLst>
                  <a:gd name="adj" fmla="val 13760"/>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6" name="Oval 22++"/>
              <p:cNvSpPr/>
              <p:nvPr>
                <p:custDataLst>
                  <p:tags r:id="rId6"/>
                </p:custDataLst>
              </p:nvPr>
            </p:nvSpPr>
            <p:spPr>
              <a:xfrm>
                <a:off x="4253589" y="832387"/>
                <a:ext cx="3707366" cy="3707366"/>
              </a:xfrm>
              <a:prstGeom prst="ellipse">
                <a:avLst/>
              </a:prstGeom>
              <a:noFill/>
              <a:ln w="19050" cap="flat" cmpd="sng" algn="ctr">
                <a:gradFill>
                  <a:gsLst>
                    <a:gs pos="20000">
                      <a:sysClr val="window" lastClr="FFFFFF">
                        <a:alpha val="0"/>
                      </a:sysClr>
                    </a:gs>
                    <a:gs pos="96000">
                      <a:srgbClr val="E72525"/>
                    </a:gs>
                  </a:gsLst>
                  <a:lin ang="5400000" scaled="1"/>
                </a:grad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7" name="Oval 22++"/>
              <p:cNvSpPr/>
              <p:nvPr>
                <p:custDataLst>
                  <p:tags r:id="rId7"/>
                </p:custDataLst>
              </p:nvPr>
            </p:nvSpPr>
            <p:spPr>
              <a:xfrm>
                <a:off x="5072221" y="1651019"/>
                <a:ext cx="2070102" cy="2070102"/>
              </a:xfrm>
              <a:prstGeom prst="donut">
                <a:avLst>
                  <a:gd name="adj" fmla="val 8905"/>
                </a:avLst>
              </a:prstGeom>
              <a:solidFill>
                <a:srgbClr val="E72525">
                  <a:alpha val="5000"/>
                </a:srgbClr>
              </a:soli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18" name="Oval 22+++"/>
              <p:cNvSpPr/>
              <p:nvPr>
                <p:custDataLst>
                  <p:tags r:id="rId8"/>
                </p:custDataLst>
              </p:nvPr>
            </p:nvSpPr>
            <p:spPr>
              <a:xfrm>
                <a:off x="4713919" y="1292717"/>
                <a:ext cx="2786706" cy="2786706"/>
              </a:xfrm>
              <a:prstGeom prst="ellipse">
                <a:avLst/>
              </a:prstGeom>
              <a:noFill/>
              <a:ln w="19050" cap="rnd" cmpd="sng" algn="ctr">
                <a:gradFill>
                  <a:gsLst>
                    <a:gs pos="20000">
                      <a:sysClr val="window" lastClr="FFFFFF">
                        <a:alpha val="0"/>
                      </a:sysClr>
                    </a:gs>
                    <a:gs pos="97000">
                      <a:srgbClr val="E72525"/>
                    </a:gs>
                  </a:gsLst>
                  <a:lin ang="5400000" scaled="1"/>
                </a:gradFill>
                <a:prstDash val="sysDot"/>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sp>
            <p:nvSpPr>
              <p:cNvPr id="20" name="椭圆 19"/>
              <p:cNvSpPr/>
              <p:nvPr>
                <p:custDataLst>
                  <p:tags r:id="rId9"/>
                </p:custDataLst>
              </p:nvPr>
            </p:nvSpPr>
            <p:spPr>
              <a:xfrm>
                <a:off x="5399245" y="1978043"/>
                <a:ext cx="1416054" cy="1416054"/>
              </a:xfrm>
              <a:prstGeom prst="ellipse">
                <a:avLst/>
              </a:prstGeom>
              <a:gradFill>
                <a:gsLst>
                  <a:gs pos="15000">
                    <a:srgbClr val="E98871"/>
                  </a:gs>
                  <a:gs pos="65000">
                    <a:srgbClr val="E72525"/>
                  </a:gs>
                </a:gsLst>
                <a:lin ang="2700000" scaled="1"/>
              </a:gradFill>
              <a:ln w="12700" cap="flat" cmpd="sng" algn="ctr">
                <a:noFill/>
                <a:prstDash val="solid"/>
                <a:miter lim="800000"/>
              </a:ln>
              <a:effectLst/>
            </p:spPr>
            <p:txBody>
              <a:bodyPr rtlCol="0" anchor="ctr">
                <a:noAutofit/>
              </a:bodyPr>
              <a:lstStyle/>
              <a:p>
                <a:pPr algn="ctr">
                  <a:defRPr/>
                </a:pPr>
                <a:endParaRPr lang="en-US" kern="0" dirty="0">
                  <a:solidFill>
                    <a:prstClr val="white"/>
                  </a:solidFill>
                  <a:latin typeface="思源宋体 CN" panose="02020900000000000000" pitchFamily="18" charset="-122"/>
                  <a:ea typeface="OPPOSans R"/>
                </a:endParaRPr>
              </a:p>
            </p:txBody>
          </p:sp>
        </p:grpSp>
        <p:pic>
          <p:nvPicPr>
            <p:cNvPr id="21" name="图形 8"/>
            <p:cNvPicPr>
              <a:picLocks noChangeAspect="1"/>
            </p:cNvPicPr>
            <p:nvPr>
              <p:custDataLst>
                <p:tags r:id="rId10"/>
              </p:custDataLst>
            </p:nvPr>
          </p:nvPicPr>
          <p:blipFill>
            <a:blip r:embed="rId11">
              <a:extLst>
                <a:ext uri="{28A0092B-C50C-407E-A947-70E740481C1C}">
                  <a14:useLocalDpi xmlns:a14="http://schemas.microsoft.com/office/drawing/2010/main" val="0"/>
                </a:ext>
              </a:extLst>
            </a:blip>
            <a:stretch>
              <a:fillRect/>
            </a:stretch>
          </p:blipFill>
          <p:spPr>
            <a:xfrm>
              <a:off x="3198" y="6321"/>
              <a:ext cx="893" cy="893"/>
            </a:xfrm>
            <a:prstGeom prst="rect">
              <a:avLst/>
            </a:prstGeom>
          </p:spPr>
        </p:pic>
      </p:grpSp>
      <p:sp>
        <p:nvSpPr>
          <p:cNvPr id="2" name="图形"/>
          <p:cNvSpPr txBox="1"/>
          <p:nvPr>
            <p:custDataLst>
              <p:tags r:id="rId12"/>
            </p:custDataLst>
          </p:nvPr>
        </p:nvSpPr>
        <p:spPr>
          <a:xfrm>
            <a:off x="4536440" y="2111375"/>
            <a:ext cx="6790055" cy="1123950"/>
          </a:xfrm>
          <a:prstGeom prst="rect">
            <a:avLst/>
          </a:prstGeom>
          <a:noFill/>
        </p:spPr>
        <p:txBody>
          <a:bodyPr wrap="square" rtlCol="0">
            <a:spAutoFit/>
          </a:bodyPr>
          <a:lstStyle>
            <a:defPPr>
              <a:defRPr lang="zh-CN"/>
            </a:defPPr>
            <a:lvl1pPr>
              <a:lnSpc>
                <a:spcPct val="160000"/>
              </a:lnSpc>
              <a:defRPr sz="1600">
                <a:effectLst/>
                <a:latin typeface="HarmonyOS Sans SC Medium" panose="00000A00000000000000" pitchFamily="2" charset="-122"/>
                <a:ea typeface="HarmonyOS Sans SC Medium" panose="00000A00000000000000" pitchFamily="2" charset="-122"/>
              </a:defRPr>
            </a:lvl1pPr>
          </a:lstStyle>
          <a:p>
            <a:r>
              <a:rPr lang="zh-CN" altLang="en-US" sz="1400">
                <a:latin typeface="微软雅黑" panose="020B0503020204020204" charset="-122"/>
                <a:ea typeface="微软雅黑" panose="020B0503020204020204" charset="-122"/>
                <a:cs typeface="思源黑体旧字形 Light" panose="020B0300000000000000" charset="-128"/>
                <a:sym typeface="+mn-ea"/>
              </a:rPr>
              <a:t>对于集成复杂度较低（如：仅需在省本级部署安装）的内容，费率取值范围≤4%；对于集成复杂度中等（如：需省本级、市州级部署安装）的内容，费率取值范围≤6%；</a:t>
            </a:r>
            <a:endParaRPr lang="zh-CN" altLang="en-US" sz="1400">
              <a:latin typeface="微软雅黑" panose="020B0503020204020204" charset="-122"/>
              <a:ea typeface="微软雅黑" panose="020B0503020204020204" charset="-122"/>
              <a:cs typeface="思源黑体旧字形 Light" panose="020B0300000000000000" charset="-128"/>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ISLIDE.DIAGRAM" val="212045"/>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commondata" val="eyJoZGlkIjoiZmU2MjBhNjZlOTNmODA3ZDlhMTY1OGJjZjM2OGY5ZTcifQ=="/>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 name="KSO_WM_DIAGRAM_VIRTUALLY_FRAME" val="{&quot;height&quot;:484.16574803149604,&quot;left&quot;:140.45,&quot;top&quot;:-2.565748031496063,&quot;width&quot;:678.6}"/>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ISLIDE.DIAGRAM" val="212045"/>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宋体"/>
        <a:cs typeface=""/>
      </a:majorFont>
      <a:minorFont>
        <a:latin typeface="Calibri"/>
        <a:ea typeface="宋体"/>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3082</Words>
  <Application>WPS 演示</Application>
  <PresentationFormat>宽屏</PresentationFormat>
  <Paragraphs>123</Paragraphs>
  <Slides>16</Slides>
  <Notes>1</Notes>
  <HiddenSlides>0</HiddenSlides>
  <MMClips>0</MMClips>
  <ScaleCrop>false</ScaleCrop>
  <HeadingPairs>
    <vt:vector size="6" baseType="variant">
      <vt:variant>
        <vt:lpstr>已用的字体</vt:lpstr>
      </vt:variant>
      <vt:variant>
        <vt:i4>23</vt:i4>
      </vt:variant>
      <vt:variant>
        <vt:lpstr>主题</vt:lpstr>
      </vt:variant>
      <vt:variant>
        <vt:i4>1</vt:i4>
      </vt:variant>
      <vt:variant>
        <vt:lpstr>幻灯片标题</vt:lpstr>
      </vt:variant>
      <vt:variant>
        <vt:i4>16</vt:i4>
      </vt:variant>
    </vt:vector>
  </HeadingPairs>
  <TitlesOfParts>
    <vt:vector size="40" baseType="lpstr">
      <vt:lpstr>Arial</vt:lpstr>
      <vt:lpstr>宋体</vt:lpstr>
      <vt:lpstr>Wingdings</vt:lpstr>
      <vt:lpstr>阿里巴巴普惠体</vt:lpstr>
      <vt:lpstr>思源宋体 CN Heavy</vt:lpstr>
      <vt:lpstr>思源黑体旧字形 Light</vt:lpstr>
      <vt:lpstr>阿里巴巴普惠体 Heavy</vt:lpstr>
      <vt:lpstr>Arial Black</vt:lpstr>
      <vt:lpstr>思源宋体 CN</vt:lpstr>
      <vt:lpstr>OPPOSans R</vt:lpstr>
      <vt:lpstr>微软雅黑</vt:lpstr>
      <vt:lpstr>Lato</vt:lpstr>
      <vt:lpstr>HarmonyOS Sans SC Medium</vt:lpstr>
      <vt:lpstr>汉仪仿宋S</vt:lpstr>
      <vt:lpstr>黑体</vt:lpstr>
      <vt:lpstr>Arial Unicode MS</vt:lpstr>
      <vt:lpstr>Calibri</vt:lpstr>
      <vt:lpstr>华文中宋</vt:lpstr>
      <vt:lpstr>华文隶书</vt:lpstr>
      <vt:lpstr>华文琥珀</vt:lpstr>
      <vt:lpstr>方正兰亭中粗黑_GBK</vt:lpstr>
      <vt:lpstr>华文新魏</vt:lpstr>
      <vt:lpstr>汉仪中圆简</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greatwall</cp:lastModifiedBy>
  <cp:revision>39</cp:revision>
  <dcterms:created xsi:type="dcterms:W3CDTF">2024-05-23T08:24:11Z</dcterms:created>
  <dcterms:modified xsi:type="dcterms:W3CDTF">2024-05-23T08:24:11Z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2052-11.8.2.1132</vt:lpwstr>
  </property>
  <property fmtid="{D5CDD505-2E9C-101B-9397-08002B2CF9AE}" pid="3" name="ICV">
    <vt:lpwstr>D28AB00EBB494CE59FD1188A7B9B464C_12</vt:lpwstr>
  </property>
</Properties>
</file>